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xlsx" ContentType="application/vnd.openxmlformats-officedocument.spreadsheetml.sheet"/>
  <Default Extension="png" ContentType="image/png"/>
  <Default Extension="emf" ContentType="image/x-emf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1.xml" ContentType="application/vnd.openxmlformats-officedocument.drawingml.diagramColors+xml"/>
  <Override PartName="/ppt/diagrams/colors10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colors9.xml" ContentType="application/vnd.openxmlformats-officedocument.drawingml.diagramColors+xml"/>
  <Override PartName="/ppt/diagrams/data1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rawing1.xml" ContentType="application/vnd.ms-office.drawingml.diagramDrawing+xml"/>
  <Override PartName="/ppt/diagrams/drawing10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drawing7.xml" ContentType="application/vnd.ms-office.drawingml.diagramDrawing+xml"/>
  <Override PartName="/ppt/diagrams/drawing8.xml" ContentType="application/vnd.ms-office.drawingml.diagramDrawing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layout10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layout7.xml" ContentType="application/vnd.openxmlformats-officedocument.drawingml.diagramLayout+xml"/>
  <Override PartName="/ppt/diagrams/layout8.xml" ContentType="application/vnd.openxmlformats-officedocument.drawingml.diagramLayout+xml"/>
  <Override PartName="/ppt/diagrams/layout9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10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ppt/diagrams/quickStyle8.xml" ContentType="application/vnd.openxmlformats-officedocument.drawingml.diagramStyle+xml"/>
  <Override PartName="/ppt/diagrams/quickStyle9.xml" ContentType="application/vnd.openxmlformats-officedocument.drawingml.diagramStyl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7.3-->
<p:presentation xmlns:r="http://schemas.openxmlformats.org/officeDocument/2006/relationships" xmlns:a="http://schemas.openxmlformats.org/drawingml/2006/main" xmlns:p="http://schemas.openxmlformats.org/presentationml/2006/main" removePersonalInfoOnSave="1" saveSubsetFonts="1" bookmarkIdSeed="4">
  <p:sldMasterIdLst>
    <p:sldMasterId id="2147483648" r:id="rId1"/>
  </p:sldMasterIdLst>
  <p:notesMasterIdLst>
    <p:notesMasterId r:id="rId2"/>
  </p:notesMasterIdLst>
  <p:handoutMasterIdLst>
    <p:handoutMasterId r:id="rId3"/>
  </p:handoutMasterIdLst>
  <p:sldIdLst>
    <p:sldId id="589" r:id="rId4"/>
    <p:sldId id="502" r:id="rId5"/>
    <p:sldId id="518" r:id="rId6"/>
    <p:sldId id="598" r:id="rId7"/>
    <p:sldId id="596" r:id="rId8"/>
    <p:sldId id="592" r:id="rId9"/>
    <p:sldId id="654" r:id="rId10"/>
    <p:sldId id="655" r:id="rId11"/>
    <p:sldId id="656" r:id="rId12"/>
    <p:sldId id="657" r:id="rId13"/>
    <p:sldId id="665" r:id="rId14"/>
    <p:sldId id="666" r:id="rId15"/>
    <p:sldId id="667" r:id="rId16"/>
    <p:sldId id="668" r:id="rId17"/>
    <p:sldId id="638" r:id="rId18"/>
    <p:sldId id="648" r:id="rId19"/>
    <p:sldId id="669" r:id="rId20"/>
    <p:sldId id="676" r:id="rId21"/>
    <p:sldId id="677" r:id="rId22"/>
    <p:sldId id="678" r:id="rId23"/>
    <p:sldId id="670" r:id="rId24"/>
    <p:sldId id="671" r:id="rId25"/>
    <p:sldId id="659" r:id="rId26"/>
    <p:sldId id="650" r:id="rId27"/>
    <p:sldId id="658" r:id="rId28"/>
    <p:sldId id="664" r:id="rId29"/>
    <p:sldId id="652" r:id="rId30"/>
    <p:sldId id="653" r:id="rId31"/>
    <p:sldId id="643" r:id="rId32"/>
    <p:sldId id="673" r:id="rId33"/>
    <p:sldId id="628" r:id="rId34"/>
    <p:sldId id="629" r:id="rId35"/>
    <p:sldId id="575" r:id="rId36"/>
    <p:sldId id="651" r:id="rId37"/>
    <p:sldId id="661" r:id="rId38"/>
    <p:sldId id="571" r:id="rId39"/>
    <p:sldId id="672" r:id="rId40"/>
    <p:sldId id="660" r:id="rId41"/>
    <p:sldId id="674" r:id="rId42"/>
    <p:sldId id="675" r:id="rId43"/>
    <p:sldId id="590" r:id="rId44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3017" autoAdjust="0"/>
  </p:normalViewPr>
  <p:slideViewPr>
    <p:cSldViewPr>
      <p:cViewPr varScale="1">
        <p:scale>
          <a:sx n="69" d="100"/>
          <a:sy n="69" d="100"/>
        </p:scale>
        <p:origin x="-43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0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152"/>
    </p:cViewPr>
  </p:sorter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slide" Target="slides/slide34.xml" /><Relationship Id="rId38" Type="http://schemas.openxmlformats.org/officeDocument/2006/relationships/slide" Target="slides/slide35.xml" /><Relationship Id="rId39" Type="http://schemas.openxmlformats.org/officeDocument/2006/relationships/slide" Target="slides/slide36.xml" /><Relationship Id="rId4" Type="http://schemas.openxmlformats.org/officeDocument/2006/relationships/slide" Target="slides/slide1.xml" /><Relationship Id="rId40" Type="http://schemas.openxmlformats.org/officeDocument/2006/relationships/slide" Target="slides/slide37.xml" /><Relationship Id="rId41" Type="http://schemas.openxmlformats.org/officeDocument/2006/relationships/slide" Target="slides/slide38.xml" /><Relationship Id="rId42" Type="http://schemas.openxmlformats.org/officeDocument/2006/relationships/slide" Target="slides/slide39.xml" /><Relationship Id="rId43" Type="http://schemas.openxmlformats.org/officeDocument/2006/relationships/slide" Target="slides/slide40.xml" /><Relationship Id="rId44" Type="http://schemas.openxmlformats.org/officeDocument/2006/relationships/slide" Target="slides/slide41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microsoft.com/office/2015/10/relationships/revisionInfo" Target="revisionInfo.xml" /><Relationship Id="rId5" Type="http://schemas.openxmlformats.org/officeDocument/2006/relationships/slide" Target="slides/slide2.xml" /><Relationship Id="rId50" Type="http://schemas.openxmlformats.org/officeDocument/2006/relationships/tableStyles" Target="tableStyles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1.xlsx" /><Relationship Id="rId2" Type="http://schemas.openxmlformats.org/officeDocument/2006/relationships/chartUserShapes" Target="../drawings/drawing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Worksheet2.xlsx" /><Relationship Id="rId2" Type="http://schemas.openxmlformats.org/officeDocument/2006/relationships/chartUserShapes" Target="../drawings/drawing2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12237989902496"/>
          <c:y val="0.061259325593709946"/>
          <c:w val="0.78660047054290771"/>
          <c:h val="0.773437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UD sous substitution</c:v>
                </c:pt>
              </c:strCache>
            </c:strRef>
          </c:tx>
          <c:spPr>
            <a:solidFill>
              <a:srgbClr val="008000"/>
            </a:solidFill>
            <a:ln w="12643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Sheet1!$B$1:$J$1</c:f>
              <c:numCache>
                <c:formatCode>#,##0</c:formatCode>
                <c:ptCount val="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</c:numCache>
            </c:numRef>
          </c:cat>
          <c:val>
            <c:numRef>
              <c:f>Sheet1!$B$2:$J$2</c:f>
              <c:numCache>
                <c:formatCode>#,##0</c:formatCode>
                <c:ptCount val="9"/>
                <c:pt idx="0">
                  <c:v>0</c:v>
                </c:pt>
                <c:pt idx="1">
                  <c:v>24108</c:v>
                </c:pt>
                <c:pt idx="2">
                  <c:v>45843</c:v>
                </c:pt>
                <c:pt idx="3">
                  <c:v>65987</c:v>
                </c:pt>
                <c:pt idx="4">
                  <c:v>74717</c:v>
                </c:pt>
                <c:pt idx="5">
                  <c:v>79553</c:v>
                </c:pt>
                <c:pt idx="6">
                  <c:v>87617</c:v>
                </c:pt>
                <c:pt idx="7">
                  <c:v>95705</c:v>
                </c:pt>
                <c:pt idx="8">
                  <c:v>101300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D-490B-B919-BC851B1B7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overlap/>
        <c:axId val="525262632"/>
        <c:axId val="525268512"/>
      </c:barChart>
      <c:lineChart>
        <c:grouping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DC par OD</c:v>
                </c:pt>
              </c:strCache>
            </c:strRef>
          </c:tx>
          <c:spPr>
            <a:ln w="104775">
              <a:solidFill>
                <a:srgbClr val="FF0000"/>
              </a:solidFill>
              <a:prstDash val="solid"/>
            </a:ln>
          </c:spPr>
          <c:marker>
            <c:symbol val="square"/>
            <c:size val="6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Sheet1!$B$1:$J$1</c:f>
              <c:numCache>
                <c:formatCode>#,##0</c:formatCode>
                <c:ptCount val="9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</c:numCache>
            </c:numRef>
          </c:cat>
          <c:val>
            <c:numRef>
              <c:f>Sheet1!$B$3:$J$3</c:f>
              <c:numCache>
                <c:formatCode>General</c:formatCode>
                <c:ptCount val="9"/>
                <c:pt idx="0">
                  <c:v>465</c:v>
                </c:pt>
                <c:pt idx="1">
                  <c:v>393</c:v>
                </c:pt>
                <c:pt idx="2">
                  <c:v>228</c:v>
                </c:pt>
                <c:pt idx="3">
                  <c:v>143</c:v>
                </c:pt>
                <c:pt idx="4">
                  <c:v>118</c:v>
                </c:pt>
                <c:pt idx="5">
                  <c:v>120</c:v>
                </c:pt>
                <c:pt idx="6">
                  <c:v>107</c:v>
                </c:pt>
                <c:pt idx="7">
                  <c:v>97</c:v>
                </c:pt>
                <c:pt idx="8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ED-490B-B919-BC851B1B7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525267336"/>
        <c:axId val="525263024"/>
      </c:lineChart>
      <c:catAx>
        <c:axId val="525262632"/>
        <c:scaling>
          <c:orientation/>
        </c:scaling>
        <c:delete val="0"/>
        <c:axPos val="b"/>
        <c:numFmt formatCode="General" sourceLinked="1"/>
        <c:minorTickMark val="none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p>
            <a:pPr>
              <a:defRPr sz="1593" b="1" i="0" u="none" strike="noStrike" baseline="0" smtId="4294967295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5268512"/>
        <c:crosses val="autoZero"/>
        <c:auto val="0"/>
        <c:lblAlgn val="ctr"/>
        <c:lblOffset/>
        <c:tickLblSkip val="1"/>
        <c:tickMarkSkip val="1"/>
        <c:noMultiLvlLbl val="0"/>
      </c:catAx>
      <c:valAx>
        <c:axId val="525268512"/>
        <c:scaling>
          <c:orientation/>
        </c:scaling>
        <c:delete val="0"/>
        <c:axPos val="l"/>
        <c:numFmt formatCode="General" sourceLinked="1"/>
        <c:minorTickMark val="none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p>
            <a:pPr>
              <a:defRPr sz="1593" b="1" i="0" u="none" strike="noStrike" baseline="0" smtId="4294967295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5262632"/>
        <c:crosses val="autoZero"/>
        <c:crossBetween val="between"/>
      </c:valAx>
      <c:valAx>
        <c:axId val="525263024"/>
        <c:scaling>
          <c:orientation/>
        </c:scaling>
        <c:delete val="0"/>
        <c:axPos val="r"/>
        <c:numFmt formatCode="General" sourceLinked="1"/>
        <c:minorTickMark val="none"/>
        <c:spPr>
          <a:ln w="3161">
            <a:solidFill>
              <a:schemeClr val="tx1"/>
            </a:solidFill>
            <a:prstDash val="solid"/>
          </a:ln>
        </c:spPr>
        <c:txPr>
          <a:bodyPr rot="0" vert="horz"/>
          <a:p>
            <a:pPr>
              <a:defRPr sz="1593" b="1" i="0" u="none" strike="noStrike" baseline="0" smtId="4294967295">
                <a:solidFill>
                  <a:srgbClr val="FFFF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25267336"/>
        <c:crosses val="max"/>
        <c:crossBetween val="between"/>
      </c:valAx>
      <c:catAx>
        <c:axId val="525267336"/>
        <c:scaling>
          <c:orientation/>
        </c:scaling>
        <c:delete val="1"/>
        <c:axPos val="b"/>
        <c:numFmt formatCode="General" sourceLinked="1"/>
        <c:majorTickMark val="out"/>
        <c:minorTickMark val="none"/>
        <c:tickLblPos val="none"/>
        <c:crossAx val="525263024"/>
        <c:auto val="0"/>
        <c:lblAlgn val="ctr"/>
        <c:lblOffset/>
        <c:noMultiLvlLbl val="0"/>
      </c:catAx>
      <c:spPr>
        <a:solidFill>
          <a:srgbClr val="FFFFFF"/>
        </a:solidFill>
        <a:ln w="12643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p>
      <a:pPr>
        <a:defRPr sz="2190" b="1" i="0" u="none" strike="noStrike" baseline="0" smtId="4294967295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047528553754091263"/>
          <c:y val="0.020497957244515419"/>
          <c:w val="0.92778009176254272"/>
          <c:h val="0.75810384750366211"/>
        </c:manualLayout>
      </c:layout>
      <c:lineChart>
        <c:grouping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PATIENTS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CURRENT</c:v>
                </c:pt>
                <c:pt idx="1">
                  <c:v>6 MONTHS</c:v>
                </c:pt>
                <c:pt idx="2">
                  <c:v>12 MONTHS</c:v>
                </c:pt>
                <c:pt idx="3">
                  <c:v>18 MONTHS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275</c:v>
                </c:pt>
                <c:pt idx="1">
                  <c:v>275</c:v>
                </c:pt>
                <c:pt idx="2">
                  <c:v>275</c:v>
                </c:pt>
                <c:pt idx="3">
                  <c:v>275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643-426F-A527-729E1058EA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PAST PATIENTS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CURRENT</c:v>
                </c:pt>
                <c:pt idx="1">
                  <c:v>6 MONTHS</c:v>
                </c:pt>
                <c:pt idx="2">
                  <c:v>12 MONTHS</c:v>
                </c:pt>
                <c:pt idx="3">
                  <c:v>18 MONTHS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260</c:v>
                </c:pt>
                <c:pt idx="1">
                  <c:v>235</c:v>
                </c:pt>
                <c:pt idx="2">
                  <c:v>216</c:v>
                </c:pt>
                <c:pt idx="3">
                  <c:v>192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643-426F-A527-729E1058EA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axId val="240460632"/>
        <c:axId val="240462200"/>
      </c:lineChart>
      <c:catAx>
        <c:axId val="240460632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462200"/>
        <c:crosses val="autoZero"/>
        <c:auto val="0"/>
        <c:lblAlgn val="ctr"/>
        <c:lblOffset/>
        <c:noMultiLvlLbl val="0"/>
      </c:catAx>
      <c:valAx>
        <c:axId val="240462200"/>
        <c:scaling>
          <c:orientation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0460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38100">
      <a:solidFill>
        <a:schemeClr val="tx1"/>
      </a:solidFill>
    </a:ln>
    <a:effectLst/>
  </c:spPr>
  <c:txPr>
    <a:bodyPr/>
    <a:p>
      <a:pPr>
        <a:defRPr/>
      </a:pPr>
      <a:endParaRPr lang="en-US"/>
    </a:p>
  </c:txPr>
  <c:externalData r:id="rId1">
    <c:autoUpdate val="0"/>
  </c:externalData>
  <c:userShapes r:id="rId2"/>
</c:chartSpac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a="http://schemas.openxmlformats.org/drawingml/2006/main" xmlns:dgm="http://schemas.openxmlformats.org/drawingml/2006/diagram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a="http://schemas.openxmlformats.org/drawingml/2006/main" xmlns:dgm="http://schemas.openxmlformats.org/drawingml/2006/diagram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a="http://schemas.openxmlformats.org/drawingml/2006/main" xmlns:dgm="http://schemas.openxmlformats.org/drawingml/2006/diagram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a="http://schemas.openxmlformats.org/drawingml/2006/main" xmlns:dgm="http://schemas.openxmlformats.org/drawingml/2006/diagram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a="http://schemas.openxmlformats.org/drawingml/2006/main" xmlns:dgm="http://schemas.openxmlformats.org/drawingml/2006/diagram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5BDB6FC-6C87-414F-83EC-F8D321A2B14E}" type="doc">
      <dgm:prSet loTypeId="urn:microsoft.com/office/officeart/2005/8/layout/pyramid4" loCatId="pyramid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F948146-3510-418F-A274-FF866471B42D}" type="parTrans" cxnId="{F230752D-53BE-46ED-A715-E45F7092C8D9}">
      <dgm:prSet/>
      <dgm:spPr/>
      <dgm:t>
        <a:bodyPr/>
        <a:lstStyle/>
        <a:p>
          <a:endParaRPr lang="en-US"/>
        </a:p>
      </dgm:t>
    </dgm:pt>
    <dgm:pt modelId="{A89D4411-2EF2-4B01-AFD7-C8CE7DFB9FEC}">
      <dgm:prSet phldrT="[Text]" custT="1"/>
      <dgm:spPr>
        <a:solidFill>
          <a:schemeClr val="tx1"/>
        </a:solidFill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/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200" b="1"/>
            <a:t>INCREASED</a:t>
          </a:r>
        </a:p>
        <a:p>
          <a:r>
            <a:rPr lang="en-US" sz="1200" b="1"/>
            <a:t>JAIL &amp;</a:t>
          </a:r>
        </a:p>
        <a:p>
          <a:r>
            <a:rPr lang="en-US" sz="1200" b="1"/>
            <a:t>CRIMINAL JUSTICE COSTS</a:t>
          </a:r>
        </a:p>
        <a:p>
          <a:endParaRPr lang="en-US" sz="1200" b="1"/>
        </a:p>
        <a:p>
          <a:endParaRPr lang="en-US" sz="1200" b="1"/>
        </a:p>
      </dgm:t>
    </dgm:pt>
    <dgm:pt modelId="{C24EE3DC-92B4-46C6-AA50-03CA72058845}" type="sibTrans" cxnId="{F230752D-53BE-46ED-A715-E45F7092C8D9}">
      <dgm:prSet/>
      <dgm:spPr/>
      <dgm:t>
        <a:bodyPr/>
        <a:lstStyle/>
        <a:p>
          <a:endParaRPr lang="en-US"/>
        </a:p>
      </dgm:t>
    </dgm:pt>
    <dgm:pt modelId="{03A2A129-266C-4EA3-9D89-559B21F7F196}" type="parTrans" cxnId="{F075B9BB-36BC-4E69-9200-ACC7CE8F34C6}">
      <dgm:prSet/>
      <dgm:spPr/>
      <dgm:t>
        <a:bodyPr/>
        <a:lstStyle/>
        <a:p>
          <a:endParaRPr lang="en-US"/>
        </a:p>
      </dgm:t>
    </dgm:pt>
    <dgm:pt modelId="{B4EA7F99-48C4-4C88-BA74-4FC9C3054EF3}">
      <dgm:prSet phldrT="[Text]" custT="1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/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100" b="1"/>
            <a:t>INCREASED ED &amp; HOSPITALIZATION HIV &amp; HEP C COSTS</a:t>
          </a:r>
        </a:p>
      </dgm:t>
    </dgm:pt>
    <dgm:pt modelId="{14E55A06-B3B9-49C3-9EDF-E758E1E3D2C1}" type="sibTrans" cxnId="{F075B9BB-36BC-4E69-9200-ACC7CE8F34C6}">
      <dgm:prSet/>
      <dgm:spPr/>
      <dgm:t>
        <a:bodyPr/>
        <a:lstStyle/>
        <a:p>
          <a:endParaRPr lang="en-US"/>
        </a:p>
      </dgm:t>
    </dgm:pt>
    <dgm:pt modelId="{06CF065F-FB06-4285-9048-CC1B0C327492}" type="parTrans" cxnId="{74F916D6-807D-4C53-BDF4-721115148852}">
      <dgm:prSet/>
      <dgm:spPr/>
      <dgm:t>
        <a:bodyPr/>
        <a:lstStyle/>
        <a:p>
          <a:endParaRPr lang="en-US"/>
        </a:p>
      </dgm:t>
    </dgm:pt>
    <dgm:pt modelId="{1B996E8B-F26A-45DF-A966-1C24657AE64D}">
      <dgm:prSet phldrT="[Text]" custT="1"/>
      <dgm:spPr>
        <a:solidFill>
          <a:schemeClr val="bg1"/>
        </a:solidFill>
        <a:ln>
          <a:noFill/>
        </a:ln>
      </dgm:spPr>
      <dgm:t>
        <a:bodyPr/>
        <a:lstStyle/>
        <a:p>
          <a:endParaRPr lang="en-US" sz="2800">
            <a:solidFill>
              <a:schemeClr val="tx1"/>
            </a:solidFill>
          </a:endParaRPr>
        </a:p>
        <a:p>
          <a:r>
            <a:rPr lang="en-US" sz="2800">
              <a:solidFill>
                <a:schemeClr val="tx1"/>
              </a:solidFill>
            </a:rPr>
            <a:t>NORx</a:t>
          </a:r>
        </a:p>
      </dgm:t>
    </dgm:pt>
    <dgm:pt modelId="{54A5A35A-1E16-47F3-B853-832A3DD76687}" type="sibTrans" cxnId="{74F916D6-807D-4C53-BDF4-721115148852}">
      <dgm:prSet/>
      <dgm:spPr/>
      <dgm:t>
        <a:bodyPr/>
        <a:lstStyle/>
        <a:p>
          <a:endParaRPr lang="en-US"/>
        </a:p>
      </dgm:t>
    </dgm:pt>
    <dgm:pt modelId="{2EC29BC0-3ADD-45CE-9C0E-910290D7F82A}" type="parTrans" cxnId="{C8EF1233-3468-486F-871D-9515F0AA6312}">
      <dgm:prSet/>
      <dgm:spPr/>
      <dgm:t>
        <a:bodyPr/>
        <a:lstStyle/>
        <a:p>
          <a:endParaRPr lang="en-US"/>
        </a:p>
      </dgm:t>
    </dgm:pt>
    <dgm:pt modelId="{F7587E61-25E6-4144-B1A4-F1368BB6900A}">
      <dgm:prSet phldrT="[Text]" custT="1"/>
      <dgm:spPr>
        <a:solidFill>
          <a:srgbClr val="FFFF00"/>
        </a:solidFill>
        <a:ln w="57150">
          <a:solidFill>
            <a:schemeClr val="bg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100" b="1">
              <a:solidFill>
                <a:schemeClr val="tx1"/>
              </a:solidFill>
            </a:rPr>
            <a:t>INCREASED COMMUNITY CRIME, UNEMPLOYMENT POOR SCHOOL PERFORMANCE, FAMILY DYSFUNCTION</a:t>
          </a:r>
        </a:p>
        <a:p>
          <a:endParaRPr lang="en-US" sz="1100" b="1">
            <a:solidFill>
              <a:schemeClr val="tx1"/>
            </a:solidFill>
          </a:endParaRPr>
        </a:p>
        <a:p>
          <a:endParaRPr lang="en-US" sz="1100" b="1">
            <a:solidFill>
              <a:schemeClr val="tx1"/>
            </a:solidFill>
          </a:endParaRPr>
        </a:p>
      </dgm:t>
    </dgm:pt>
    <dgm:pt modelId="{881B2610-427D-4D7F-A91D-2F92144A4C81}" type="sibTrans" cxnId="{C8EF1233-3468-486F-871D-9515F0AA6312}">
      <dgm:prSet/>
      <dgm:spPr/>
      <dgm:t>
        <a:bodyPr/>
        <a:lstStyle/>
        <a:p>
          <a:endParaRPr lang="en-US"/>
        </a:p>
      </dgm:t>
    </dgm:pt>
    <dgm:pt modelId="{36AA7246-6532-4C2A-AD57-30352A6E6682}" type="pres">
      <dgm:prSet presAssocID="{35BDB6FC-6C87-414F-83EC-F8D321A2B14E}" presName="compositeShape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D813D7-6442-4ED2-A026-37D667E06651}" type="pres">
      <dgm:prSet presAssocID="{35BDB6FC-6C87-414F-83EC-F8D321A2B14E}" presName="triangle1" presStyleLbl="node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D76CD-1A24-4920-82E8-7FAACB22423B}" type="pres">
      <dgm:prSet presAssocID="{35BDB6FC-6C87-414F-83EC-F8D321A2B14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AD02C-DF3B-45A1-91BE-A981F8CEA625}" type="pres">
      <dgm:prSet presAssocID="{35BDB6FC-6C87-414F-83EC-F8D321A2B14E}" presName="triangle3" presStyleLbl="node1" presStyleIdx="2" presStyleCnt="4" custScaleX="60000" custScaleY="68844" custLinFactNeighborY="-5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93971-97F2-47FA-8F77-A5ED81391E90}" type="pres">
      <dgm:prSet presAssocID="{35BDB6FC-6C87-414F-83EC-F8D321A2B14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30752D-53BE-46ED-A715-E45F7092C8D9}" srcId="{35BDB6FC-6C87-414F-83EC-F8D321A2B14E}" destId="{A89D4411-2EF2-4B01-AFD7-C8CE7DFB9FEC}" srcOrd="0" destOrd="0" parTransId="{EF948146-3510-418F-A274-FF866471B42D}" sibTransId="{C24EE3DC-92B4-46C6-AA50-03CA72058845}"/>
    <dgm:cxn modelId="{F075B9BB-36BC-4E69-9200-ACC7CE8F34C6}" srcId="{35BDB6FC-6C87-414F-83EC-F8D321A2B14E}" destId="{B4EA7F99-48C4-4C88-BA74-4FC9C3054EF3}" srcOrd="1" destOrd="0" parTransId="{03A2A129-266C-4EA3-9D89-559B21F7F196}" sibTransId="{14E55A06-B3B9-49C3-9EDF-E758E1E3D2C1}"/>
    <dgm:cxn modelId="{74F916D6-807D-4C53-BDF4-721115148852}" srcId="{35BDB6FC-6C87-414F-83EC-F8D321A2B14E}" destId="{1B996E8B-F26A-45DF-A966-1C24657AE64D}" srcOrd="2" destOrd="0" parTransId="{06CF065F-FB06-4285-9048-CC1B0C327492}" sibTransId="{54A5A35A-1E16-47F3-B853-832A3DD76687}"/>
    <dgm:cxn modelId="{C8EF1233-3468-486F-871D-9515F0AA6312}" srcId="{35BDB6FC-6C87-414F-83EC-F8D321A2B14E}" destId="{F7587E61-25E6-4144-B1A4-F1368BB6900A}" srcOrd="3" destOrd="0" parTransId="{2EC29BC0-3ADD-45CE-9C0E-910290D7F82A}" sibTransId="{881B2610-427D-4D7F-A91D-2F92144A4C81}"/>
    <dgm:cxn modelId="{DBB7E145-DDB5-4F7B-B289-59170FBCCB07}" type="presOf" srcId="{35BDB6FC-6C87-414F-83EC-F8D321A2B14E}" destId="{36AA7246-6532-4C2A-AD57-30352A6E6682}" srcOrd="0" destOrd="0" presId="urn:microsoft.com/office/officeart/2005/8/layout/pyramid4"/>
    <dgm:cxn modelId="{C2864772-AA29-43EA-8730-01A1ED6958A2}" type="presParOf" srcId="{36AA7246-6532-4C2A-AD57-30352A6E6682}" destId="{6ED813D7-6442-4ED2-A026-37D667E06651}" srcOrd="0" destOrd="0" presId="urn:microsoft.com/office/officeart/2005/8/layout/pyramid4"/>
    <dgm:cxn modelId="{58DEF65F-A1B8-43BE-86D5-FADE89C90141}" type="presOf" srcId="{A89D4411-2EF2-4B01-AFD7-C8CE7DFB9FEC}" destId="{6ED813D7-6442-4ED2-A026-37D667E06651}" srcOrd="0" destOrd="0" presId="urn:microsoft.com/office/officeart/2005/8/layout/pyramid4"/>
    <dgm:cxn modelId="{4DBA0FDF-0A51-48F6-B877-7524C55E9BBF}" type="presParOf" srcId="{36AA7246-6532-4C2A-AD57-30352A6E6682}" destId="{D43D76CD-1A24-4920-82E8-7FAACB22423B}" srcOrd="1" destOrd="0" presId="urn:microsoft.com/office/officeart/2005/8/layout/pyramid4"/>
    <dgm:cxn modelId="{F149D52B-DBA4-4EB9-8A62-F0DC2F991654}" type="presOf" srcId="{B4EA7F99-48C4-4C88-BA74-4FC9C3054EF3}" destId="{D43D76CD-1A24-4920-82E8-7FAACB22423B}" srcOrd="0" destOrd="0" presId="urn:microsoft.com/office/officeart/2005/8/layout/pyramid4"/>
    <dgm:cxn modelId="{7277248A-341D-463B-90BC-655B24903559}" type="presParOf" srcId="{36AA7246-6532-4C2A-AD57-30352A6E6682}" destId="{1FCAD02C-DF3B-45A1-91BE-A981F8CEA625}" srcOrd="2" destOrd="0" presId="urn:microsoft.com/office/officeart/2005/8/layout/pyramid4"/>
    <dgm:cxn modelId="{CA7F9DE0-BFCF-492B-80A5-70F14365CFE5}" type="presOf" srcId="{1B996E8B-F26A-45DF-A966-1C24657AE64D}" destId="{1FCAD02C-DF3B-45A1-91BE-A981F8CEA625}" srcOrd="0" destOrd="0" presId="urn:microsoft.com/office/officeart/2005/8/layout/pyramid4"/>
    <dgm:cxn modelId="{0BABE78B-D63A-47EC-8366-BCEE9107F4E5}" type="presParOf" srcId="{36AA7246-6532-4C2A-AD57-30352A6E6682}" destId="{0AC93971-97F2-47FA-8F77-A5ED81391E90}" srcOrd="3" destOrd="0" presId="urn:microsoft.com/office/officeart/2005/8/layout/pyramid4"/>
    <dgm:cxn modelId="{E550C141-5DE7-46DA-AF49-21037B585CAD}" type="presOf" srcId="{F7587E61-25E6-4144-B1A4-F1368BB6900A}" destId="{0AC93971-97F2-47FA-8F77-A5ED81391E90}" srcOrd="0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10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8749D2A9-6135-4646-96B8-DA70CBECD4F2}" type="doc">
      <dgm:prSet loTypeId="urn:microsoft.com/office/officeart/2005/8/layout/radial1" loCatId="cycle" qsTypeId="urn:microsoft.com/office/officeart/2005/8/quickstyle/3d7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EEBA930-8EEB-497D-9D43-429B8EF42927}" type="parTrans" cxnId="{47AF3BE6-BE6D-4752-A63F-7028F92F0EB3}">
      <dgm:prSet/>
      <dgm:spPr/>
      <dgm:t>
        <a:bodyPr/>
        <a:lstStyle/>
        <a:p>
          <a:endParaRPr lang="en-US"/>
        </a:p>
      </dgm:t>
    </dgm:pt>
    <dgm:pt modelId="{879F69D5-4F64-4B37-AAAE-2065E92347B1}">
      <dgm:prSet phldrT="[Text]"/>
      <dgm:spPr>
        <a:solidFill>
          <a:schemeClr val="tx1"/>
        </a:solidFill>
      </dgm:spPr>
      <dgm:t>
        <a:bodyPr/>
        <a:lstStyle/>
        <a:p>
          <a:r>
            <a:rPr lang="en-US" b="1">
              <a:solidFill>
                <a:schemeClr val="bg1"/>
              </a:solidFill>
            </a:rPr>
            <a:t>MENTOR</a:t>
          </a:r>
        </a:p>
      </dgm:t>
    </dgm:pt>
    <dgm:pt modelId="{70FB10A3-F9C1-43D3-963D-696FE4B0A3A4}" type="parTrans" cxnId="{400DE80D-9AA2-497E-BE77-66D2DF67099D}">
      <dgm:prSet/>
      <dgm:spPr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97CAA33-F003-4174-8E5B-443728FF400F}">
      <dgm:prSet phldrT="[Text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MENTEE</a:t>
          </a:r>
        </a:p>
      </dgm:t>
    </dgm:pt>
    <dgm:pt modelId="{4BE32C04-2E1F-47D4-A776-F8CABBB9276D}" type="sibTrans" cxnId="{400DE80D-9AA2-497E-BE77-66D2DF67099D}">
      <dgm:prSet/>
      <dgm:spPr/>
      <dgm:t>
        <a:bodyPr/>
        <a:lstStyle/>
        <a:p>
          <a:endParaRPr lang="en-US"/>
        </a:p>
      </dgm:t>
    </dgm:pt>
    <dgm:pt modelId="{7CC9671A-DC4C-4ADF-A4F0-0B784213B168}" type="parTrans" cxnId="{71020C91-5013-4F39-8E84-8847010ACFD0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8646DD3-6A49-44B0-9C2B-763FB6910B66}">
      <dgm:prSet phldrT="[Text]"/>
      <dgm:spPr>
        <a:solidFill>
          <a:srgbClr val="FF0000"/>
        </a:solidFill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MENTEE</a:t>
          </a:r>
        </a:p>
      </dgm:t>
    </dgm:pt>
    <dgm:pt modelId="{1D5EBD0A-4E4E-4F78-8BBD-898E93D0E8E9}" type="sibTrans" cxnId="{71020C91-5013-4F39-8E84-8847010ACFD0}">
      <dgm:prSet/>
      <dgm:spPr/>
      <dgm:t>
        <a:bodyPr/>
        <a:lstStyle/>
        <a:p>
          <a:endParaRPr lang="en-US"/>
        </a:p>
      </dgm:t>
    </dgm:pt>
    <dgm:pt modelId="{5D5956D4-C94F-4B62-B7E5-C97B7B124569}" type="parTrans" cxnId="{7A67B247-56DA-4AFC-873C-DFEF33ACFFDC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CA45EEF-95EB-4D69-BBA7-377703CB0FE1}">
      <dgm:prSet phldrT="[Text]"/>
      <dgm:spPr>
        <a:solidFill>
          <a:srgbClr val="FF0000"/>
        </a:solidFill>
      </dgm:spPr>
      <dgm:t>
        <a:bodyPr/>
        <a:lstStyle/>
        <a:p>
          <a:r>
            <a:rPr lang="en-US" b="1"/>
            <a:t>MENTEE</a:t>
          </a:r>
        </a:p>
      </dgm:t>
    </dgm:pt>
    <dgm:pt modelId="{32103F38-FCAD-4E50-B1DB-689E26643951}" type="sibTrans" cxnId="{7A67B247-56DA-4AFC-873C-DFEF33ACFFDC}">
      <dgm:prSet/>
      <dgm:spPr/>
      <dgm:t>
        <a:bodyPr/>
        <a:lstStyle/>
        <a:p>
          <a:endParaRPr lang="en-US"/>
        </a:p>
      </dgm:t>
    </dgm:pt>
    <dgm:pt modelId="{C4054969-A640-4FAD-8824-34F391E24B04}" type="parTrans" cxnId="{D0BDE51E-5391-44DA-9D7C-EB6088D10DE4}">
      <dgm:prSet/>
      <dgm:spPr>
        <a:ln w="28575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E2AA562E-2A9A-420C-8B36-D2CFF29E61F1}">
      <dgm:prSet phldrT="[Text]"/>
      <dgm:spPr>
        <a:solidFill>
          <a:srgbClr val="FF0000"/>
        </a:solidFill>
      </dgm:spPr>
      <dgm:t>
        <a:bodyPr/>
        <a:lstStyle/>
        <a:p>
          <a:r>
            <a:rPr lang="en-US" b="1"/>
            <a:t>MENTEE</a:t>
          </a:r>
        </a:p>
      </dgm:t>
    </dgm:pt>
    <dgm:pt modelId="{1ECEA02E-41B9-4F38-A3C5-F28A1007454B}" type="sibTrans" cxnId="{D0BDE51E-5391-44DA-9D7C-EB6088D10DE4}">
      <dgm:prSet/>
      <dgm:spPr/>
      <dgm:t>
        <a:bodyPr/>
        <a:lstStyle/>
        <a:p>
          <a:endParaRPr lang="en-US"/>
        </a:p>
      </dgm:t>
    </dgm:pt>
    <dgm:pt modelId="{0516EDD5-98A0-4176-9176-B34902BF87AB}" type="sibTrans" cxnId="{47AF3BE6-BE6D-4752-A63F-7028F92F0EB3}">
      <dgm:prSet/>
      <dgm:spPr/>
      <dgm:t>
        <a:bodyPr/>
        <a:lstStyle/>
        <a:p>
          <a:endParaRPr lang="en-US"/>
        </a:p>
      </dgm:t>
    </dgm:pt>
    <dgm:pt modelId="{F77AB09E-B72F-444D-961A-F00A78ED1916}" type="pres">
      <dgm:prSet presAssocID="{8749D2A9-6135-4646-96B8-DA70CBECD4F2}" presName="cycle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B90E65-F687-4F87-AB09-836DFDC8EA02}" type="pres">
      <dgm:prSet presAssocID="{879F69D5-4F64-4B37-AAAE-2065E92347B1}" presName="centerShape" presStyleLbl="node0" presStyleCnt="1" custLinFactNeighborX="6243" custLinFactNeighborY="-1186"/>
      <dgm:spPr/>
      <dgm:t>
        <a:bodyPr/>
        <a:lstStyle/>
        <a:p>
          <a:endParaRPr lang="en-US"/>
        </a:p>
      </dgm:t>
    </dgm:pt>
    <dgm:pt modelId="{A3702AED-8E65-41E8-A270-DFA49B05CBF2}" type="pres">
      <dgm:prSet presAssocID="{70FB10A3-F9C1-43D3-963D-696FE4B0A3A4}" presName="Name9" presStyleLbl="parChTrans1D2" presStyleCnt="4"/>
      <dgm:spPr/>
      <dgm:t>
        <a:bodyPr/>
        <a:lstStyle/>
        <a:p>
          <a:endParaRPr lang="en-US"/>
        </a:p>
      </dgm:t>
    </dgm:pt>
    <dgm:pt modelId="{5B7CBEC1-2851-4CAB-951A-218977B699AC}" type="pres">
      <dgm:prSet presAssocID="{70FB10A3-F9C1-43D3-963D-696FE4B0A3A4}" presName="connTx" presStyleLbl="parChTrans2D2" presStyleCnt="4"/>
      <dgm:spPr/>
      <dgm:t>
        <a:bodyPr/>
        <a:lstStyle/>
        <a:p>
          <a:endParaRPr lang="en-US"/>
        </a:p>
      </dgm:t>
    </dgm:pt>
    <dgm:pt modelId="{FD0B99EF-9B42-4672-B57D-5BFDBC46205E}" type="pres">
      <dgm:prSet presAssocID="{A97CAA33-F003-4174-8E5B-443728FF400F}" presName="node" presStyleLbl="node1" presStyleCnt="4" custRadScaleRad="93007" custRadScaleInc="-865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BC3B9-F502-4F5E-AF39-3E7045D5A4D7}" type="pres">
      <dgm:prSet presAssocID="{7CC9671A-DC4C-4ADF-A4F0-0B784213B168}" presName="Name9" presStyleLbl="parChTrans1D2" presStyleIdx="1" presStyleCnt="4"/>
      <dgm:spPr/>
      <dgm:t>
        <a:bodyPr/>
        <a:lstStyle/>
        <a:p>
          <a:endParaRPr lang="en-US"/>
        </a:p>
      </dgm:t>
    </dgm:pt>
    <dgm:pt modelId="{0381B98E-6228-4AEF-8D0C-FCDD83586EB6}" type="pres">
      <dgm:prSet presAssocID="{7CC9671A-DC4C-4ADF-A4F0-0B784213B168}" presName="connTx" presStyleLbl="parChTrans2D2" presStyleIdx="1" presStyleCnt="4"/>
      <dgm:spPr/>
      <dgm:t>
        <a:bodyPr/>
        <a:lstStyle/>
        <a:p>
          <a:endParaRPr lang="en-US"/>
        </a:p>
      </dgm:t>
    </dgm:pt>
    <dgm:pt modelId="{05084A20-9750-446C-B21E-EB4D0A6AA8FA}" type="pres">
      <dgm:prSet presAssocID="{B8646DD3-6A49-44B0-9C2B-763FB6910B66}" presName="node" presStyleLbl="node1" presStyleIdx="1" presStyleCnt="4" custRadScaleRad="108285" custRadScaleInc="-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9B94C7-8676-465D-B46C-401CC8A11716}" type="pres">
      <dgm:prSet presAssocID="{5D5956D4-C94F-4B62-B7E5-C97B7B124569}" presName="Name9" presStyleLbl="parChTrans1D2" presStyleIdx="2" presStyleCnt="4"/>
      <dgm:spPr/>
      <dgm:t>
        <a:bodyPr/>
        <a:lstStyle/>
        <a:p>
          <a:endParaRPr lang="en-US"/>
        </a:p>
      </dgm:t>
    </dgm:pt>
    <dgm:pt modelId="{AF233E28-34E1-4F48-9CEF-8AA0DC3C4083}" type="pres">
      <dgm:prSet presAssocID="{5D5956D4-C94F-4B62-B7E5-C97B7B124569}" presName="connTx" presStyleLbl="parChTrans2D2" presStyleIdx="2" presStyleCnt="4"/>
      <dgm:spPr/>
      <dgm:t>
        <a:bodyPr/>
        <a:lstStyle/>
        <a:p>
          <a:endParaRPr lang="en-US"/>
        </a:p>
      </dgm:t>
    </dgm:pt>
    <dgm:pt modelId="{D6B47154-BBD2-41AD-A661-91B3A4AD7208}" type="pres">
      <dgm:prSet presAssocID="{5CA45EEF-95EB-4D69-BBA7-377703CB0FE1}" presName="node" presStyleLbl="node1" presStyleIdx="2" presStyleCnt="4" custRadScaleRad="130257" custRadScaleInc="45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4EA37-4427-4A74-91A3-543FFAEC9169}" type="pres">
      <dgm:prSet presAssocID="{C4054969-A640-4FAD-8824-34F391E24B04}" presName="Name9" presStyleLbl="parChTrans1D2" presStyleIdx="3" presStyleCnt="4"/>
      <dgm:spPr/>
      <dgm:t>
        <a:bodyPr/>
        <a:lstStyle/>
        <a:p>
          <a:endParaRPr lang="en-US"/>
        </a:p>
      </dgm:t>
    </dgm:pt>
    <dgm:pt modelId="{53E57629-4148-4225-B782-E7B6D0B69C58}" type="pres">
      <dgm:prSet presAssocID="{C4054969-A640-4FAD-8824-34F391E24B04}" presName="connTx" presStyleLbl="parChTrans2D2" presStyleIdx="3" presStyleCnt="4"/>
      <dgm:spPr/>
      <dgm:t>
        <a:bodyPr/>
        <a:lstStyle/>
        <a:p>
          <a:endParaRPr lang="en-US"/>
        </a:p>
      </dgm:t>
    </dgm:pt>
    <dgm:pt modelId="{3F398FC5-1FAB-4313-AD37-EEB9E855D0FD}" type="pres">
      <dgm:prSet presAssocID="{E2AA562E-2A9A-420C-8B36-D2CFF29E61F1}" presName="node" presStyleLbl="node1" presStyleIdx="3" presStyleCnt="4" custRadScaleRad="159348" custRadScaleInc="-76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AF3BE6-BE6D-4752-A63F-7028F92F0EB3}" srcId="{8749D2A9-6135-4646-96B8-DA70CBECD4F2}" destId="{879F69D5-4F64-4B37-AAAE-2065E92347B1}" srcOrd="0" destOrd="0" parTransId="{6EEBA930-8EEB-497D-9D43-429B8EF42927}" sibTransId="{0516EDD5-98A0-4176-9176-B34902BF87AB}"/>
    <dgm:cxn modelId="{400DE80D-9AA2-497E-BE77-66D2DF67099D}" srcId="{879F69D5-4F64-4B37-AAAE-2065E92347B1}" destId="{A97CAA33-F003-4174-8E5B-443728FF400F}" srcOrd="0" destOrd="0" parTransId="{70FB10A3-F9C1-43D3-963D-696FE4B0A3A4}" sibTransId="{4BE32C04-2E1F-47D4-A776-F8CABBB9276D}"/>
    <dgm:cxn modelId="{71020C91-5013-4F39-8E84-8847010ACFD0}" srcId="{879F69D5-4F64-4B37-AAAE-2065E92347B1}" destId="{B8646DD3-6A49-44B0-9C2B-763FB6910B66}" srcOrd="1" destOrd="0" parTransId="{7CC9671A-DC4C-4ADF-A4F0-0B784213B168}" sibTransId="{1D5EBD0A-4E4E-4F78-8BBD-898E93D0E8E9}"/>
    <dgm:cxn modelId="{7A67B247-56DA-4AFC-873C-DFEF33ACFFDC}" srcId="{879F69D5-4F64-4B37-AAAE-2065E92347B1}" destId="{5CA45EEF-95EB-4D69-BBA7-377703CB0FE1}" srcOrd="2" destOrd="0" parTransId="{5D5956D4-C94F-4B62-B7E5-C97B7B124569}" sibTransId="{32103F38-FCAD-4E50-B1DB-689E26643951}"/>
    <dgm:cxn modelId="{D0BDE51E-5391-44DA-9D7C-EB6088D10DE4}" srcId="{879F69D5-4F64-4B37-AAAE-2065E92347B1}" destId="{E2AA562E-2A9A-420C-8B36-D2CFF29E61F1}" srcOrd="3" destOrd="0" parTransId="{C4054969-A640-4FAD-8824-34F391E24B04}" sibTransId="{1ECEA02E-41B9-4F38-A3C5-F28A1007454B}"/>
    <dgm:cxn modelId="{D9D1C146-D3A5-4A29-91AA-239091F8C0D9}" type="presOf" srcId="{8749D2A9-6135-4646-96B8-DA70CBECD4F2}" destId="{F77AB09E-B72F-444D-961A-F00A78ED1916}" srcOrd="0" destOrd="0" presId="urn:microsoft.com/office/officeart/2005/8/layout/radial1"/>
    <dgm:cxn modelId="{FBECB320-8463-43E7-93D3-2A8210C58D64}" type="presParOf" srcId="{F77AB09E-B72F-444D-961A-F00A78ED1916}" destId="{C4B90E65-F687-4F87-AB09-836DFDC8EA02}" srcOrd="0" destOrd="0" presId="urn:microsoft.com/office/officeart/2005/8/layout/radial1"/>
    <dgm:cxn modelId="{B661A6BB-D156-4CDF-AA10-6799B489060F}" type="presOf" srcId="{879F69D5-4F64-4B37-AAAE-2065E92347B1}" destId="{C4B90E65-F687-4F87-AB09-836DFDC8EA02}" srcOrd="0" destOrd="0" presId="urn:microsoft.com/office/officeart/2005/8/layout/radial1"/>
    <dgm:cxn modelId="{6E8DF0A5-161B-4127-BD8D-596E33ACEEF1}" type="presParOf" srcId="{F77AB09E-B72F-444D-961A-F00A78ED1916}" destId="{A3702AED-8E65-41E8-A270-DFA49B05CBF2}" srcOrd="1" destOrd="0" presId="urn:microsoft.com/office/officeart/2005/8/layout/radial1"/>
    <dgm:cxn modelId="{6DDF8829-E233-4EA0-A1D7-F641C7AC8FF1}" type="presOf" srcId="{70FB10A3-F9C1-43D3-963D-696FE4B0A3A4}" destId="{A3702AED-8E65-41E8-A270-DFA49B05CBF2}" srcOrd="0" destOrd="0" presId="urn:microsoft.com/office/officeart/2005/8/layout/radial1"/>
    <dgm:cxn modelId="{99180290-2F81-400E-94B2-BFD1CEF511BD}" type="presParOf" srcId="{A3702AED-8E65-41E8-A270-DFA49B05CBF2}" destId="{5B7CBEC1-2851-4CAB-951A-218977B699AC}" srcOrd="0" destOrd="0" presId="urn:microsoft.com/office/officeart/2005/8/layout/radial1"/>
    <dgm:cxn modelId="{D76B6EC7-7AE5-4E8D-8B10-4BD3C3EBDD22}" type="presOf" srcId="{70FB10A3-F9C1-43D3-963D-696FE4B0A3A4}" destId="{5B7CBEC1-2851-4CAB-951A-218977B699AC}" srcOrd="1" destOrd="0" presId="urn:microsoft.com/office/officeart/2005/8/layout/radial1"/>
    <dgm:cxn modelId="{FD7E9F91-10F8-42EE-9987-A96A6D45C940}" type="presParOf" srcId="{F77AB09E-B72F-444D-961A-F00A78ED1916}" destId="{FD0B99EF-9B42-4672-B57D-5BFDBC46205E}" srcOrd="2" destOrd="0" presId="urn:microsoft.com/office/officeart/2005/8/layout/radial1"/>
    <dgm:cxn modelId="{5B525A5D-8D5E-400D-8A68-9512E03CEFFB}" type="presOf" srcId="{A97CAA33-F003-4174-8E5B-443728FF400F}" destId="{FD0B99EF-9B42-4672-B57D-5BFDBC46205E}" srcOrd="0" destOrd="0" presId="urn:microsoft.com/office/officeart/2005/8/layout/radial1"/>
    <dgm:cxn modelId="{A09232D5-1A5E-401C-9FED-230FB71668C3}" type="presParOf" srcId="{F77AB09E-B72F-444D-961A-F00A78ED1916}" destId="{F8BBC3B9-F502-4F5E-AF39-3E7045D5A4D7}" srcOrd="3" destOrd="0" presId="urn:microsoft.com/office/officeart/2005/8/layout/radial1"/>
    <dgm:cxn modelId="{B488B480-7AB7-4C79-92F3-7BC30FDBDA50}" type="presOf" srcId="{7CC9671A-DC4C-4ADF-A4F0-0B784213B168}" destId="{F8BBC3B9-F502-4F5E-AF39-3E7045D5A4D7}" srcOrd="0" destOrd="0" presId="urn:microsoft.com/office/officeart/2005/8/layout/radial1"/>
    <dgm:cxn modelId="{E08516A7-0949-4B3C-B173-F987D6FD5CDD}" type="presParOf" srcId="{F8BBC3B9-F502-4F5E-AF39-3E7045D5A4D7}" destId="{0381B98E-6228-4AEF-8D0C-FCDD83586EB6}" srcOrd="0" destOrd="0" presId="urn:microsoft.com/office/officeart/2005/8/layout/radial1"/>
    <dgm:cxn modelId="{37B93E8E-0F50-4115-AA14-D8FE23273164}" type="presOf" srcId="{7CC9671A-DC4C-4ADF-A4F0-0B784213B168}" destId="{0381B98E-6228-4AEF-8D0C-FCDD83586EB6}" srcOrd="1" destOrd="0" presId="urn:microsoft.com/office/officeart/2005/8/layout/radial1"/>
    <dgm:cxn modelId="{0DB7B6BB-B6FA-46EF-8E86-D3E1A0B9F0A3}" type="presParOf" srcId="{F77AB09E-B72F-444D-961A-F00A78ED1916}" destId="{05084A20-9750-446C-B21E-EB4D0A6AA8FA}" srcOrd="4" destOrd="0" presId="urn:microsoft.com/office/officeart/2005/8/layout/radial1"/>
    <dgm:cxn modelId="{40817245-A4BD-41BD-9F5D-EE9A7A9F0448}" type="presOf" srcId="{B8646DD3-6A49-44B0-9C2B-763FB6910B66}" destId="{05084A20-9750-446C-B21E-EB4D0A6AA8FA}" srcOrd="0" destOrd="0" presId="urn:microsoft.com/office/officeart/2005/8/layout/radial1"/>
    <dgm:cxn modelId="{F716785D-18F8-44BE-AC6E-2EEF9963CEDC}" type="presParOf" srcId="{F77AB09E-B72F-444D-961A-F00A78ED1916}" destId="{D49B94C7-8676-465D-B46C-401CC8A11716}" srcOrd="5" destOrd="0" presId="urn:microsoft.com/office/officeart/2005/8/layout/radial1"/>
    <dgm:cxn modelId="{BAB7672F-5858-4E2B-806C-B85B5E42161D}" type="presOf" srcId="{5D5956D4-C94F-4B62-B7E5-C97B7B124569}" destId="{D49B94C7-8676-465D-B46C-401CC8A11716}" srcOrd="0" destOrd="0" presId="urn:microsoft.com/office/officeart/2005/8/layout/radial1"/>
    <dgm:cxn modelId="{F1290EA6-1DBF-4783-B046-EF11B258BC45}" type="presParOf" srcId="{D49B94C7-8676-465D-B46C-401CC8A11716}" destId="{AF233E28-34E1-4F48-9CEF-8AA0DC3C4083}" srcOrd="0" destOrd="0" presId="urn:microsoft.com/office/officeart/2005/8/layout/radial1"/>
    <dgm:cxn modelId="{84759975-8894-425A-ABDB-867622D7A1B4}" type="presOf" srcId="{5D5956D4-C94F-4B62-B7E5-C97B7B124569}" destId="{AF233E28-34E1-4F48-9CEF-8AA0DC3C4083}" srcOrd="1" destOrd="0" presId="urn:microsoft.com/office/officeart/2005/8/layout/radial1"/>
    <dgm:cxn modelId="{C7AFDE20-940C-49FC-ACAA-50235DB96D41}" type="presParOf" srcId="{F77AB09E-B72F-444D-961A-F00A78ED1916}" destId="{D6B47154-BBD2-41AD-A661-91B3A4AD7208}" srcOrd="6" destOrd="0" presId="urn:microsoft.com/office/officeart/2005/8/layout/radial1"/>
    <dgm:cxn modelId="{12EFA02C-F939-416C-9BDC-56AC1A746A85}" type="presOf" srcId="{5CA45EEF-95EB-4D69-BBA7-377703CB0FE1}" destId="{D6B47154-BBD2-41AD-A661-91B3A4AD7208}" srcOrd="0" destOrd="0" presId="urn:microsoft.com/office/officeart/2005/8/layout/radial1"/>
    <dgm:cxn modelId="{41949F72-C0EE-45ED-B963-CDC797708DD5}" type="presParOf" srcId="{F77AB09E-B72F-444D-961A-F00A78ED1916}" destId="{F804EA37-4427-4A74-91A3-543FFAEC9169}" srcOrd="7" destOrd="0" presId="urn:microsoft.com/office/officeart/2005/8/layout/radial1"/>
    <dgm:cxn modelId="{F933B88E-A19F-4B93-AE1A-ED487DB564C0}" type="presOf" srcId="{C4054969-A640-4FAD-8824-34F391E24B04}" destId="{F804EA37-4427-4A74-91A3-543FFAEC9169}" srcOrd="0" destOrd="0" presId="urn:microsoft.com/office/officeart/2005/8/layout/radial1"/>
    <dgm:cxn modelId="{3FCC867A-0363-49E5-BB36-7B32F6F71D3F}" type="presParOf" srcId="{F804EA37-4427-4A74-91A3-543FFAEC9169}" destId="{53E57629-4148-4225-B782-E7B6D0B69C58}" srcOrd="0" destOrd="0" presId="urn:microsoft.com/office/officeart/2005/8/layout/radial1"/>
    <dgm:cxn modelId="{26F2C38A-A624-4851-AB75-D7D8206A6CC6}" type="presOf" srcId="{C4054969-A640-4FAD-8824-34F391E24B04}" destId="{53E57629-4148-4225-B782-E7B6D0B69C58}" srcOrd="1" destOrd="0" presId="urn:microsoft.com/office/officeart/2005/8/layout/radial1"/>
    <dgm:cxn modelId="{2C0D2C83-2490-49DF-96C9-A6005E383FA5}" type="presParOf" srcId="{F77AB09E-B72F-444D-961A-F00A78ED1916}" destId="{3F398FC5-1FAB-4313-AD37-EEB9E855D0FD}" srcOrd="8" destOrd="0" presId="urn:microsoft.com/office/officeart/2005/8/layout/radial1"/>
    <dgm:cxn modelId="{79AC7164-3C3C-4060-9340-8C4D869C050C}" type="presOf" srcId="{E2AA562E-2A9A-420C-8B36-D2CFF29E61F1}" destId="{3F398FC5-1FAB-4313-AD37-EEB9E855D0FD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4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5BDB6FC-6C87-414F-83EC-F8D321A2B14E}" type="doc">
      <dgm:prSet loTypeId="urn:microsoft.com/office/officeart/2005/8/layout/pyramid4" loCatId="pyramid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EF948146-3510-418F-A274-FF866471B42D}" type="parTrans" cxnId="{6B9DC08B-0D41-411C-B69F-E735BF5BF5B2}">
      <dgm:prSet/>
      <dgm:spPr/>
      <dgm:t>
        <a:bodyPr/>
        <a:lstStyle/>
        <a:p>
          <a:endParaRPr lang="en-US"/>
        </a:p>
      </dgm:t>
    </dgm:pt>
    <dgm:pt modelId="{A89D4411-2EF2-4B01-AFD7-C8CE7DFB9FEC}">
      <dgm:prSet phldrT="[Text]" custT="1"/>
      <dgm:spPr>
        <a:solidFill>
          <a:srgbClr val="00B050"/>
        </a:solidFill>
      </dgm:spPr>
      <dgm:t>
        <a:bodyPr/>
        <a:lstStyle/>
        <a:p>
          <a:endParaRPr lang="en-US" sz="1200"/>
        </a:p>
        <a:p>
          <a:endParaRPr lang="en-US" sz="1200"/>
        </a:p>
      </dgm:t>
    </dgm:pt>
    <dgm:pt modelId="{C24EE3DC-92B4-46C6-AA50-03CA72058845}" type="sibTrans" cxnId="{6B9DC08B-0D41-411C-B69F-E735BF5BF5B2}">
      <dgm:prSet/>
      <dgm:spPr/>
      <dgm:t>
        <a:bodyPr/>
        <a:lstStyle/>
        <a:p>
          <a:endParaRPr lang="en-US"/>
        </a:p>
      </dgm:t>
    </dgm:pt>
    <dgm:pt modelId="{03A2A129-266C-4EA3-9D89-559B21F7F196}" type="parTrans" cxnId="{0BB2DB5D-6FAB-4B42-A204-BE235032DCB5}">
      <dgm:prSet/>
      <dgm:spPr/>
      <dgm:t>
        <a:bodyPr/>
        <a:lstStyle/>
        <a:p>
          <a:endParaRPr lang="en-US"/>
        </a:p>
      </dgm:t>
    </dgm:pt>
    <dgm:pt modelId="{B4EA7F99-48C4-4C88-BA74-4FC9C3054EF3}">
      <dgm:prSet phldrT="[Text]" custT="1"/>
      <dgm:spPr>
        <a:solidFill>
          <a:srgbClr val="00B050"/>
        </a:solidFill>
        <a:ln w="57150">
          <a:solidFill>
            <a:srgbClr val="00B050"/>
          </a:solidFill>
        </a:ln>
      </dgm:spPr>
      <dgm:t>
        <a:bodyPr/>
        <a:lstStyle/>
        <a:p>
          <a:endParaRPr lang="en-US" sz="1100" b="1"/>
        </a:p>
      </dgm:t>
    </dgm:pt>
    <dgm:pt modelId="{14E55A06-B3B9-49C3-9EDF-E758E1E3D2C1}" type="sibTrans" cxnId="{0BB2DB5D-6FAB-4B42-A204-BE235032DCB5}">
      <dgm:prSet/>
      <dgm:spPr/>
      <dgm:t>
        <a:bodyPr/>
        <a:lstStyle/>
        <a:p>
          <a:endParaRPr lang="en-US"/>
        </a:p>
      </dgm:t>
    </dgm:pt>
    <dgm:pt modelId="{06CF065F-FB06-4285-9048-CC1B0C327492}" type="parTrans" cxnId="{FFD63993-0FCF-4206-A9F9-5AA27FCED180}">
      <dgm:prSet/>
      <dgm:spPr/>
      <dgm:t>
        <a:bodyPr/>
        <a:lstStyle/>
        <a:p>
          <a:endParaRPr lang="en-US"/>
        </a:p>
      </dgm:t>
    </dgm:pt>
    <dgm:pt modelId="{1B996E8B-F26A-45DF-A966-1C24657AE64D}">
      <dgm:prSet phldrT="[Tex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 sz="1200"/>
        </a:p>
        <a:p>
          <a:endParaRPr lang="en-US" sz="1200"/>
        </a:p>
      </dgm:t>
    </dgm:pt>
    <dgm:pt modelId="{54A5A35A-1E16-47F3-B853-832A3DD76687}" type="sibTrans" cxnId="{FFD63993-0FCF-4206-A9F9-5AA27FCED180}">
      <dgm:prSet/>
      <dgm:spPr/>
      <dgm:t>
        <a:bodyPr/>
        <a:lstStyle/>
        <a:p>
          <a:endParaRPr lang="en-US"/>
        </a:p>
      </dgm:t>
    </dgm:pt>
    <dgm:pt modelId="{2EC29BC0-3ADD-45CE-9C0E-910290D7F82A}" type="parTrans" cxnId="{9F05ED6A-31A4-43D3-8307-35E4AB786AAF}">
      <dgm:prSet/>
      <dgm:spPr/>
      <dgm:t>
        <a:bodyPr/>
        <a:lstStyle/>
        <a:p>
          <a:endParaRPr lang="en-US"/>
        </a:p>
      </dgm:t>
    </dgm:pt>
    <dgm:pt modelId="{F7587E61-25E6-4144-B1A4-F1368BB6900A}">
      <dgm:prSet phldrT="[Text]" custT="1"/>
      <dgm:spPr>
        <a:solidFill>
          <a:srgbClr val="00B050"/>
        </a:solidFill>
        <a:ln w="57150">
          <a:solidFill>
            <a:srgbClr val="00B050"/>
          </a:solidFill>
        </a:ln>
      </dgm:spPr>
      <dgm:t>
        <a:bodyPr/>
        <a:lstStyle/>
        <a:p>
          <a:endParaRPr lang="en-US" sz="1100">
            <a:solidFill>
              <a:schemeClr val="tx1"/>
            </a:solidFill>
          </a:endParaRPr>
        </a:p>
        <a:p>
          <a:endParaRPr lang="en-US" sz="1100">
            <a:solidFill>
              <a:schemeClr val="tx1"/>
            </a:solidFill>
          </a:endParaRPr>
        </a:p>
      </dgm:t>
    </dgm:pt>
    <dgm:pt modelId="{881B2610-427D-4D7F-A91D-2F92144A4C81}" type="sibTrans" cxnId="{9F05ED6A-31A4-43D3-8307-35E4AB786AAF}">
      <dgm:prSet/>
      <dgm:spPr/>
      <dgm:t>
        <a:bodyPr/>
        <a:lstStyle/>
        <a:p>
          <a:endParaRPr lang="en-US"/>
        </a:p>
      </dgm:t>
    </dgm:pt>
    <dgm:pt modelId="{36AA7246-6532-4C2A-AD57-30352A6E6682}" type="pres">
      <dgm:prSet presAssocID="{35BDB6FC-6C87-414F-83EC-F8D321A2B14E}" presName="compositeShape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D813D7-6442-4ED2-A026-37D667E06651}" type="pres">
      <dgm:prSet presAssocID="{35BDB6FC-6C87-414F-83EC-F8D321A2B14E}" presName="triangle1" presStyleLbl="node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D76CD-1A24-4920-82E8-7FAACB22423B}" type="pres">
      <dgm:prSet presAssocID="{35BDB6FC-6C87-414F-83EC-F8D321A2B14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AD02C-DF3B-45A1-91BE-A981F8CEA625}" type="pres">
      <dgm:prSet presAssocID="{35BDB6FC-6C87-414F-83EC-F8D321A2B14E}" presName="triangle3" presStyleLbl="node1" presStyleIdx="2" presStyleCnt="4" custScaleX="100000" custScaleY="103334" custLinFactNeighborY="3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93971-97F2-47FA-8F77-A5ED81391E90}" type="pres">
      <dgm:prSet presAssocID="{35BDB6FC-6C87-414F-83EC-F8D321A2B14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9DC08B-0D41-411C-B69F-E735BF5BF5B2}" srcId="{35BDB6FC-6C87-414F-83EC-F8D321A2B14E}" destId="{A89D4411-2EF2-4B01-AFD7-C8CE7DFB9FEC}" srcOrd="0" destOrd="0" parTransId="{EF948146-3510-418F-A274-FF866471B42D}" sibTransId="{C24EE3DC-92B4-46C6-AA50-03CA72058845}"/>
    <dgm:cxn modelId="{0BB2DB5D-6FAB-4B42-A204-BE235032DCB5}" srcId="{35BDB6FC-6C87-414F-83EC-F8D321A2B14E}" destId="{B4EA7F99-48C4-4C88-BA74-4FC9C3054EF3}" srcOrd="1" destOrd="0" parTransId="{03A2A129-266C-4EA3-9D89-559B21F7F196}" sibTransId="{14E55A06-B3B9-49C3-9EDF-E758E1E3D2C1}"/>
    <dgm:cxn modelId="{FFD63993-0FCF-4206-A9F9-5AA27FCED180}" srcId="{35BDB6FC-6C87-414F-83EC-F8D321A2B14E}" destId="{1B996E8B-F26A-45DF-A966-1C24657AE64D}" srcOrd="2" destOrd="0" parTransId="{06CF065F-FB06-4285-9048-CC1B0C327492}" sibTransId="{54A5A35A-1E16-47F3-B853-832A3DD76687}"/>
    <dgm:cxn modelId="{9F05ED6A-31A4-43D3-8307-35E4AB786AAF}" srcId="{35BDB6FC-6C87-414F-83EC-F8D321A2B14E}" destId="{F7587E61-25E6-4144-B1A4-F1368BB6900A}" srcOrd="3" destOrd="0" parTransId="{2EC29BC0-3ADD-45CE-9C0E-910290D7F82A}" sibTransId="{881B2610-427D-4D7F-A91D-2F92144A4C81}"/>
    <dgm:cxn modelId="{DF4E64BF-FB70-40A5-8B9B-CF0896A3C853}" type="presOf" srcId="{35BDB6FC-6C87-414F-83EC-F8D321A2B14E}" destId="{36AA7246-6532-4C2A-AD57-30352A6E6682}" srcOrd="0" destOrd="0" presId="urn:microsoft.com/office/officeart/2005/8/layout/pyramid4"/>
    <dgm:cxn modelId="{A273685C-DA00-46B7-BEDD-D591A133086B}" type="presParOf" srcId="{36AA7246-6532-4C2A-AD57-30352A6E6682}" destId="{6ED813D7-6442-4ED2-A026-37D667E06651}" srcOrd="0" destOrd="0" presId="urn:microsoft.com/office/officeart/2005/8/layout/pyramid4"/>
    <dgm:cxn modelId="{A232AA87-D59A-4119-BFDB-0E37F7D0A78A}" type="presOf" srcId="{A89D4411-2EF2-4B01-AFD7-C8CE7DFB9FEC}" destId="{6ED813D7-6442-4ED2-A026-37D667E06651}" srcOrd="0" destOrd="0" presId="urn:microsoft.com/office/officeart/2005/8/layout/pyramid4"/>
    <dgm:cxn modelId="{16C7F3AE-2439-49D8-8852-0AF98FB946F9}" type="presParOf" srcId="{36AA7246-6532-4C2A-AD57-30352A6E6682}" destId="{D43D76CD-1A24-4920-82E8-7FAACB22423B}" srcOrd="1" destOrd="0" presId="urn:microsoft.com/office/officeart/2005/8/layout/pyramid4"/>
    <dgm:cxn modelId="{26C5BED0-C51A-4CEE-B1CD-90B280B16D3C}" type="presOf" srcId="{B4EA7F99-48C4-4C88-BA74-4FC9C3054EF3}" destId="{D43D76CD-1A24-4920-82E8-7FAACB22423B}" srcOrd="0" destOrd="0" presId="urn:microsoft.com/office/officeart/2005/8/layout/pyramid4"/>
    <dgm:cxn modelId="{BE7D1358-7DD9-4423-9502-145B2FB2B133}" type="presParOf" srcId="{36AA7246-6532-4C2A-AD57-30352A6E6682}" destId="{1FCAD02C-DF3B-45A1-91BE-A981F8CEA625}" srcOrd="2" destOrd="0" presId="urn:microsoft.com/office/officeart/2005/8/layout/pyramid4"/>
    <dgm:cxn modelId="{FF447135-BF0E-4286-928F-1A7F3E21F0C7}" type="presOf" srcId="{1B996E8B-F26A-45DF-A966-1C24657AE64D}" destId="{1FCAD02C-DF3B-45A1-91BE-A981F8CEA625}" srcOrd="0" destOrd="0" presId="urn:microsoft.com/office/officeart/2005/8/layout/pyramid4"/>
    <dgm:cxn modelId="{C8F7A7B2-1F86-4564-8A39-A2D6006C89F9}" type="presParOf" srcId="{36AA7246-6532-4C2A-AD57-30352A6E6682}" destId="{0AC93971-97F2-47FA-8F77-A5ED81391E90}" srcOrd="3" destOrd="0" presId="urn:microsoft.com/office/officeart/2005/8/layout/pyramid4"/>
    <dgm:cxn modelId="{3A18F9CF-BD35-4716-B04A-B5967DA881FD}" type="presOf" srcId="{F7587E61-25E6-4144-B1A4-F1368BB6900A}" destId="{0AC93971-97F2-47FA-8F77-A5ED81391E90}" srcOrd="0" destOrd="0" presId="urn:microsoft.com/office/officeart/2005/8/layout/pyramid4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3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5BDB6FC-6C87-414F-83EC-F8D321A2B14E}" type="doc">
      <dgm:prSet loTypeId="urn:microsoft.com/office/officeart/2005/8/layout/pyramid4" loCatId="pyramid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EF948146-3510-418F-A274-FF866471B42D}" type="parTrans" cxnId="{E4E555A2-0141-42E7-9C71-27A01903368B}">
      <dgm:prSet/>
      <dgm:spPr/>
      <dgm:t>
        <a:bodyPr/>
        <a:lstStyle/>
        <a:p>
          <a:endParaRPr lang="en-US"/>
        </a:p>
      </dgm:t>
    </dgm:pt>
    <dgm:pt modelId="{A89D4411-2EF2-4B01-AFD7-C8CE7DFB9FEC}">
      <dgm:prSet phldrT="[Text]" custT="1"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/>
            <a:t>DECREASED</a:t>
          </a:r>
        </a:p>
        <a:p>
          <a:r>
            <a:rPr lang="en-US" sz="1200" b="1"/>
            <a:t>JAIL &amp;</a:t>
          </a:r>
        </a:p>
        <a:p>
          <a:r>
            <a:rPr lang="en-US" sz="1200" b="1"/>
            <a:t>CRIMINAL JUSTICE COSTS</a:t>
          </a:r>
        </a:p>
      </dgm:t>
    </dgm:pt>
    <dgm:pt modelId="{C24EE3DC-92B4-46C6-AA50-03CA72058845}" type="sibTrans" cxnId="{E4E555A2-0141-42E7-9C71-27A01903368B}">
      <dgm:prSet/>
      <dgm:spPr/>
      <dgm:t>
        <a:bodyPr/>
        <a:lstStyle/>
        <a:p>
          <a:endParaRPr lang="en-US"/>
        </a:p>
      </dgm:t>
    </dgm:pt>
    <dgm:pt modelId="{03A2A129-266C-4EA3-9D89-559B21F7F196}" type="parTrans" cxnId="{01FD7765-CEC2-4CC3-8B74-233E220D0CE2}">
      <dgm:prSet/>
      <dgm:spPr/>
      <dgm:t>
        <a:bodyPr/>
        <a:lstStyle/>
        <a:p>
          <a:endParaRPr lang="en-US"/>
        </a:p>
      </dgm:t>
    </dgm:pt>
    <dgm:pt modelId="{B4EA7F99-48C4-4C88-BA74-4FC9C3054EF3}">
      <dgm:prSet phldrT="[Text]" custT="1"/>
      <dgm:spPr>
        <a:solidFill>
          <a:srgbClr val="FF0000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900" b="1"/>
            <a:t>DECREASED ED &amp; HOSPITALIZATION HIV &amp; HEP C </a:t>
          </a:r>
        </a:p>
        <a:p>
          <a:r>
            <a:rPr lang="en-US" sz="900" b="1"/>
            <a:t>COSTS</a:t>
          </a:r>
        </a:p>
      </dgm:t>
    </dgm:pt>
    <dgm:pt modelId="{14E55A06-B3B9-49C3-9EDF-E758E1E3D2C1}" type="sibTrans" cxnId="{01FD7765-CEC2-4CC3-8B74-233E220D0CE2}">
      <dgm:prSet/>
      <dgm:spPr/>
      <dgm:t>
        <a:bodyPr/>
        <a:lstStyle/>
        <a:p>
          <a:endParaRPr lang="en-US"/>
        </a:p>
      </dgm:t>
    </dgm:pt>
    <dgm:pt modelId="{06CF065F-FB06-4285-9048-CC1B0C327492}" type="parTrans" cxnId="{9706E132-9789-4571-B509-8216DF950A5B}">
      <dgm:prSet/>
      <dgm:spPr/>
      <dgm:t>
        <a:bodyPr/>
        <a:lstStyle/>
        <a:p>
          <a:endParaRPr lang="en-US"/>
        </a:p>
      </dgm:t>
    </dgm:pt>
    <dgm:pt modelId="{1B996E8B-F26A-45DF-A966-1C24657AE64D}">
      <dgm:prSet phldrT="[Text]" custT="1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1400"/>
        </a:p>
        <a:p>
          <a:endParaRPr lang="en-US" sz="1400"/>
        </a:p>
        <a:p>
          <a:r>
            <a:rPr lang="en-US" sz="1400"/>
            <a:t>INCREASED MAT</a:t>
          </a:r>
        </a:p>
        <a:p>
          <a:r>
            <a:rPr lang="en-US" sz="1400"/>
            <a:t>OPIOID</a:t>
          </a:r>
        </a:p>
        <a:p>
          <a:r>
            <a:rPr lang="en-US" sz="1400"/>
            <a:t>DRUG</a:t>
          </a:r>
        </a:p>
        <a:p>
          <a:r>
            <a:rPr lang="en-US" sz="1400"/>
            <a:t>Rx</a:t>
          </a:r>
        </a:p>
      </dgm:t>
    </dgm:pt>
    <dgm:pt modelId="{54A5A35A-1E16-47F3-B853-832A3DD76687}" type="sibTrans" cxnId="{9706E132-9789-4571-B509-8216DF950A5B}">
      <dgm:prSet/>
      <dgm:spPr/>
      <dgm:t>
        <a:bodyPr/>
        <a:lstStyle/>
        <a:p>
          <a:endParaRPr lang="en-US"/>
        </a:p>
      </dgm:t>
    </dgm:pt>
    <dgm:pt modelId="{2EC29BC0-3ADD-45CE-9C0E-910290D7F82A}" type="parTrans" cxnId="{5D478FC2-7818-4E33-BACE-0C4744637DE3}">
      <dgm:prSet/>
      <dgm:spPr/>
      <dgm:t>
        <a:bodyPr/>
        <a:lstStyle/>
        <a:p>
          <a:endParaRPr lang="en-US"/>
        </a:p>
      </dgm:t>
    </dgm:pt>
    <dgm:pt modelId="{F7587E61-25E6-4144-B1A4-F1368BB6900A}">
      <dgm:prSet phldrT="[Text]" custT="1"/>
      <dgm:spPr>
        <a:solidFill>
          <a:srgbClr val="FFFF00"/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en-US" sz="1000" b="1">
              <a:solidFill>
                <a:schemeClr val="tx1"/>
              </a:solidFill>
            </a:rPr>
            <a:t>DECREASED COMMUNITY CRIME, UNEMPLOYM’T, POOR SCHOOL PERFORMANCE, FAMILY DYSFUNCTION</a:t>
          </a:r>
        </a:p>
        <a:p>
          <a:endParaRPr lang="en-US" sz="1000" b="1">
            <a:solidFill>
              <a:schemeClr val="tx1"/>
            </a:solidFill>
          </a:endParaRPr>
        </a:p>
      </dgm:t>
    </dgm:pt>
    <dgm:pt modelId="{881B2610-427D-4D7F-A91D-2F92144A4C81}" type="sibTrans" cxnId="{5D478FC2-7818-4E33-BACE-0C4744637DE3}">
      <dgm:prSet/>
      <dgm:spPr/>
      <dgm:t>
        <a:bodyPr/>
        <a:lstStyle/>
        <a:p>
          <a:endParaRPr lang="en-US"/>
        </a:p>
      </dgm:t>
    </dgm:pt>
    <dgm:pt modelId="{36AA7246-6532-4C2A-AD57-30352A6E6682}" type="pres">
      <dgm:prSet presAssocID="{35BDB6FC-6C87-414F-83EC-F8D321A2B14E}" presName="compositeShape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D813D7-6442-4ED2-A026-37D667E06651}" type="pres">
      <dgm:prSet presAssocID="{35BDB6FC-6C87-414F-83EC-F8D321A2B14E}" presName="triangle1" presStyleLbl="node1" presStyleCnt="4" custLinFactNeighborY="-1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D76CD-1A24-4920-82E8-7FAACB22423B}" type="pres">
      <dgm:prSet presAssocID="{35BDB6FC-6C87-414F-83EC-F8D321A2B14E}" presName="triangle2" presStyleLbl="node1" presStyleIdx="1" presStyleCnt="4" custLinFactNeighborX="706" custLinFactNeighborY="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AD02C-DF3B-45A1-91BE-A981F8CEA625}" type="pres">
      <dgm:prSet presAssocID="{35BDB6FC-6C87-414F-83EC-F8D321A2B14E}" presName="triangle3" presStyleLbl="node1" presStyleIdx="2" presStyleCnt="4" custScaleX="107692" custLinFactNeighborX="1453" custLinFactNeighborY="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93971-97F2-47FA-8F77-A5ED81391E90}" type="pres">
      <dgm:prSet presAssocID="{35BDB6FC-6C87-414F-83EC-F8D321A2B14E}" presName="triangle4" presStyleLbl="node1" presStyleIdx="3" presStyleCnt="4" custScaleX="98116" custLinFactNeighborY="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E555A2-0141-42E7-9C71-27A01903368B}" srcId="{35BDB6FC-6C87-414F-83EC-F8D321A2B14E}" destId="{A89D4411-2EF2-4B01-AFD7-C8CE7DFB9FEC}" srcOrd="0" destOrd="0" parTransId="{EF948146-3510-418F-A274-FF866471B42D}" sibTransId="{C24EE3DC-92B4-46C6-AA50-03CA72058845}"/>
    <dgm:cxn modelId="{01FD7765-CEC2-4CC3-8B74-233E220D0CE2}" srcId="{35BDB6FC-6C87-414F-83EC-F8D321A2B14E}" destId="{B4EA7F99-48C4-4C88-BA74-4FC9C3054EF3}" srcOrd="1" destOrd="0" parTransId="{03A2A129-266C-4EA3-9D89-559B21F7F196}" sibTransId="{14E55A06-B3B9-49C3-9EDF-E758E1E3D2C1}"/>
    <dgm:cxn modelId="{9706E132-9789-4571-B509-8216DF950A5B}" srcId="{35BDB6FC-6C87-414F-83EC-F8D321A2B14E}" destId="{1B996E8B-F26A-45DF-A966-1C24657AE64D}" srcOrd="2" destOrd="0" parTransId="{06CF065F-FB06-4285-9048-CC1B0C327492}" sibTransId="{54A5A35A-1E16-47F3-B853-832A3DD76687}"/>
    <dgm:cxn modelId="{5D478FC2-7818-4E33-BACE-0C4744637DE3}" srcId="{35BDB6FC-6C87-414F-83EC-F8D321A2B14E}" destId="{F7587E61-25E6-4144-B1A4-F1368BB6900A}" srcOrd="3" destOrd="0" parTransId="{2EC29BC0-3ADD-45CE-9C0E-910290D7F82A}" sibTransId="{881B2610-427D-4D7F-A91D-2F92144A4C81}"/>
    <dgm:cxn modelId="{570AA986-08F2-4FFA-83C8-CFC21A55E7DF}" type="presOf" srcId="{35BDB6FC-6C87-414F-83EC-F8D321A2B14E}" destId="{36AA7246-6532-4C2A-AD57-30352A6E6682}" srcOrd="0" destOrd="0" presId="urn:microsoft.com/office/officeart/2005/8/layout/pyramid4"/>
    <dgm:cxn modelId="{D2529254-0F0A-4E2C-8ED0-CE7ACA347D45}" type="presParOf" srcId="{36AA7246-6532-4C2A-AD57-30352A6E6682}" destId="{6ED813D7-6442-4ED2-A026-37D667E06651}" srcOrd="0" destOrd="0" presId="urn:microsoft.com/office/officeart/2005/8/layout/pyramid4"/>
    <dgm:cxn modelId="{46D63DA3-55F2-4426-9DEC-179497617722}" type="presOf" srcId="{A89D4411-2EF2-4B01-AFD7-C8CE7DFB9FEC}" destId="{6ED813D7-6442-4ED2-A026-37D667E06651}" srcOrd="0" destOrd="0" presId="urn:microsoft.com/office/officeart/2005/8/layout/pyramid4"/>
    <dgm:cxn modelId="{7308B0DF-6811-4B44-BF2C-53BCD3E78AE2}" type="presParOf" srcId="{36AA7246-6532-4C2A-AD57-30352A6E6682}" destId="{D43D76CD-1A24-4920-82E8-7FAACB22423B}" srcOrd="1" destOrd="0" presId="urn:microsoft.com/office/officeart/2005/8/layout/pyramid4"/>
    <dgm:cxn modelId="{7757BD39-6F80-4472-BB71-CDB9037E3A30}" type="presOf" srcId="{B4EA7F99-48C4-4C88-BA74-4FC9C3054EF3}" destId="{D43D76CD-1A24-4920-82E8-7FAACB22423B}" srcOrd="0" destOrd="0" presId="urn:microsoft.com/office/officeart/2005/8/layout/pyramid4"/>
    <dgm:cxn modelId="{552480A0-6A41-4B98-81A9-E2816805AB92}" type="presParOf" srcId="{36AA7246-6532-4C2A-AD57-30352A6E6682}" destId="{1FCAD02C-DF3B-45A1-91BE-A981F8CEA625}" srcOrd="2" destOrd="0" presId="urn:microsoft.com/office/officeart/2005/8/layout/pyramid4"/>
    <dgm:cxn modelId="{BC06E91A-7E94-4BD6-B770-35A26B31EDE9}" type="presOf" srcId="{1B996E8B-F26A-45DF-A966-1C24657AE64D}" destId="{1FCAD02C-DF3B-45A1-91BE-A981F8CEA625}" srcOrd="0" destOrd="0" presId="urn:microsoft.com/office/officeart/2005/8/layout/pyramid4"/>
    <dgm:cxn modelId="{42DCC710-81C0-4C38-B5C6-FC4ADC22C175}" type="presParOf" srcId="{36AA7246-6532-4C2A-AD57-30352A6E6682}" destId="{0AC93971-97F2-47FA-8F77-A5ED81391E90}" srcOrd="3" destOrd="0" presId="urn:microsoft.com/office/officeart/2005/8/layout/pyramid4"/>
    <dgm:cxn modelId="{5CB03EFF-96AB-4E52-9494-7FA2D7E38C37}" type="presOf" srcId="{F7587E61-25E6-4144-B1A4-F1368BB6900A}" destId="{0AC93971-97F2-47FA-8F77-A5ED81391E90}" srcOrd="0" destOrd="0" presId="urn:microsoft.com/office/officeart/2005/8/layout/pyramid4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main"/>
    </a:ext>
  </dgm:extLst>
</dgm:dataModel>
</file>

<file path=ppt/diagrams/data4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5BDB6FC-6C87-414F-83EC-F8D321A2B14E}" type="doc">
      <dgm:prSet loTypeId="urn:microsoft.com/office/officeart/2005/8/layout/pyramid4" loCatId="pyramid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EF948146-3510-418F-A274-FF866471B42D}" type="parTrans" cxnId="{BCBCD5F6-B8D7-4B1E-BB3C-A85090BDAEFA}">
      <dgm:prSet/>
      <dgm:spPr/>
      <dgm:t>
        <a:bodyPr/>
        <a:lstStyle/>
        <a:p>
          <a:endParaRPr lang="en-US"/>
        </a:p>
      </dgm:t>
    </dgm:pt>
    <dgm:pt modelId="{A89D4411-2EF2-4B01-AFD7-C8CE7DFB9FEC}">
      <dgm:prSet phldrT="[Text]" custT="1"/>
      <dgm:spPr>
        <a:solidFill>
          <a:schemeClr val="tx1"/>
        </a:solidFill>
        <a:ln w="57150"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/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200" b="1"/>
            <a:t>INCREASED</a:t>
          </a:r>
        </a:p>
        <a:p>
          <a:r>
            <a:rPr lang="en-US" sz="1200" b="1"/>
            <a:t>JAIL &amp;</a:t>
          </a:r>
        </a:p>
        <a:p>
          <a:r>
            <a:rPr lang="en-US" sz="1200" b="1"/>
            <a:t>CRIMINAL JUSTICE COSTS</a:t>
          </a:r>
        </a:p>
        <a:p>
          <a:endParaRPr lang="en-US" sz="1200" b="1"/>
        </a:p>
        <a:p>
          <a:endParaRPr lang="en-US" sz="1200" b="1"/>
        </a:p>
      </dgm:t>
    </dgm:pt>
    <dgm:pt modelId="{C24EE3DC-92B4-46C6-AA50-03CA72058845}" type="sibTrans" cxnId="{BCBCD5F6-B8D7-4B1E-BB3C-A85090BDAEFA}">
      <dgm:prSet/>
      <dgm:spPr/>
      <dgm:t>
        <a:bodyPr/>
        <a:lstStyle/>
        <a:p>
          <a:endParaRPr lang="en-US"/>
        </a:p>
      </dgm:t>
    </dgm:pt>
    <dgm:pt modelId="{03A2A129-266C-4EA3-9D89-559B21F7F196}" type="parTrans" cxnId="{A2ABA89C-B53B-4A62-9170-9AF77A15092D}">
      <dgm:prSet/>
      <dgm:spPr/>
      <dgm:t>
        <a:bodyPr/>
        <a:lstStyle/>
        <a:p>
          <a:endParaRPr lang="en-US"/>
        </a:p>
      </dgm:t>
    </dgm:pt>
    <dgm:pt modelId="{B4EA7F99-48C4-4C88-BA74-4FC9C3054EF3}">
      <dgm:prSet phldrT="[Text]" custT="1"/>
      <dgm:spPr>
        <a:solidFill>
          <a:srgbClr val="FF0000"/>
        </a:solid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/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US" sz="1100" b="1"/>
            <a:t>INCREASED ED &amp; HOSPITALIZATION HIV &amp; HEP C COSTS</a:t>
          </a:r>
        </a:p>
      </dgm:t>
    </dgm:pt>
    <dgm:pt modelId="{14E55A06-B3B9-49C3-9EDF-E758E1E3D2C1}" type="sibTrans" cxnId="{A2ABA89C-B53B-4A62-9170-9AF77A15092D}">
      <dgm:prSet/>
      <dgm:spPr/>
      <dgm:t>
        <a:bodyPr/>
        <a:lstStyle/>
        <a:p>
          <a:endParaRPr lang="en-US"/>
        </a:p>
      </dgm:t>
    </dgm:pt>
    <dgm:pt modelId="{06CF065F-FB06-4285-9048-CC1B0C327492}" type="parTrans" cxnId="{F9ABF857-E935-454A-9A6D-64C5F03D6BA8}">
      <dgm:prSet/>
      <dgm:spPr/>
      <dgm:t>
        <a:bodyPr/>
        <a:lstStyle/>
        <a:p>
          <a:endParaRPr lang="en-US"/>
        </a:p>
      </dgm:t>
    </dgm:pt>
    <dgm:pt modelId="{1B996E8B-F26A-45DF-A966-1C24657AE64D}">
      <dgm:prSet phldrT="[Text]" custT="1"/>
      <dgm:spPr>
        <a:solidFill>
          <a:srgbClr val="00B050"/>
        </a:solidFill>
      </dgm:spPr>
      <dgm:t>
        <a:bodyPr/>
        <a:lstStyle/>
        <a:p>
          <a:endParaRPr lang="en-US" sz="1200"/>
        </a:p>
      </dgm:t>
    </dgm:pt>
    <dgm:pt modelId="{54A5A35A-1E16-47F3-B853-832A3DD76687}" type="sibTrans" cxnId="{F9ABF857-E935-454A-9A6D-64C5F03D6BA8}">
      <dgm:prSet/>
      <dgm:spPr/>
      <dgm:t>
        <a:bodyPr/>
        <a:lstStyle/>
        <a:p>
          <a:endParaRPr lang="en-US"/>
        </a:p>
      </dgm:t>
    </dgm:pt>
    <dgm:pt modelId="{2EC29BC0-3ADD-45CE-9C0E-910290D7F82A}" type="parTrans" cxnId="{0D9F0CEC-5C28-4CAE-A7F8-8150E5340E17}">
      <dgm:prSet/>
      <dgm:spPr/>
      <dgm:t>
        <a:bodyPr/>
        <a:lstStyle/>
        <a:p>
          <a:endParaRPr lang="en-US"/>
        </a:p>
      </dgm:t>
    </dgm:pt>
    <dgm:pt modelId="{F7587E61-25E6-4144-B1A4-F1368BB6900A}">
      <dgm:prSet phldrT="[Text]" custT="1"/>
      <dgm:spPr>
        <a:solidFill>
          <a:srgbClr val="FFFF00"/>
        </a:solidFill>
        <a:ln w="57150">
          <a:solidFill>
            <a:schemeClr val="bg1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z="1100" b="1">
              <a:solidFill>
                <a:schemeClr val="tx1"/>
              </a:solidFill>
            </a:rPr>
            <a:t>INCREASED COMMUNITY CRIME, UNEMPLOYMENT POOR SCHOOL PERFORMANCE, FAMILY DYSFUNCTION</a:t>
          </a:r>
        </a:p>
        <a:p>
          <a:endParaRPr lang="en-US" sz="1100" b="1">
            <a:solidFill>
              <a:schemeClr val="tx1"/>
            </a:solidFill>
          </a:endParaRPr>
        </a:p>
        <a:p>
          <a:endParaRPr lang="en-US" sz="1100" b="1">
            <a:solidFill>
              <a:schemeClr val="tx1"/>
            </a:solidFill>
          </a:endParaRPr>
        </a:p>
      </dgm:t>
    </dgm:pt>
    <dgm:pt modelId="{881B2610-427D-4D7F-A91D-2F92144A4C81}" type="sibTrans" cxnId="{0D9F0CEC-5C28-4CAE-A7F8-8150E5340E17}">
      <dgm:prSet/>
      <dgm:spPr/>
      <dgm:t>
        <a:bodyPr/>
        <a:lstStyle/>
        <a:p>
          <a:endParaRPr lang="en-US"/>
        </a:p>
      </dgm:t>
    </dgm:pt>
    <dgm:pt modelId="{36AA7246-6532-4C2A-AD57-30352A6E6682}" type="pres">
      <dgm:prSet presAssocID="{35BDB6FC-6C87-414F-83EC-F8D321A2B14E}" presName="compositeShape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D813D7-6442-4ED2-A026-37D667E06651}" type="pres">
      <dgm:prSet presAssocID="{35BDB6FC-6C87-414F-83EC-F8D321A2B14E}" presName="triangle1" presStyleLbl="node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D76CD-1A24-4920-82E8-7FAACB22423B}" type="pres">
      <dgm:prSet presAssocID="{35BDB6FC-6C87-414F-83EC-F8D321A2B14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AD02C-DF3B-45A1-91BE-A981F8CEA625}" type="pres">
      <dgm:prSet presAssocID="{35BDB6FC-6C87-414F-83EC-F8D321A2B14E}" presName="triangle3" presStyleLbl="node1" presStyleIdx="2" presStyleCnt="4" custScaleX="24884" custScaleY="15511" custLinFactNeighborY="-55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93971-97F2-47FA-8F77-A5ED81391E90}" type="pres">
      <dgm:prSet presAssocID="{35BDB6FC-6C87-414F-83EC-F8D321A2B14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CD5F6-B8D7-4B1E-BB3C-A85090BDAEFA}" srcId="{35BDB6FC-6C87-414F-83EC-F8D321A2B14E}" destId="{A89D4411-2EF2-4B01-AFD7-C8CE7DFB9FEC}" srcOrd="0" destOrd="0" parTransId="{EF948146-3510-418F-A274-FF866471B42D}" sibTransId="{C24EE3DC-92B4-46C6-AA50-03CA72058845}"/>
    <dgm:cxn modelId="{A2ABA89C-B53B-4A62-9170-9AF77A15092D}" srcId="{35BDB6FC-6C87-414F-83EC-F8D321A2B14E}" destId="{B4EA7F99-48C4-4C88-BA74-4FC9C3054EF3}" srcOrd="1" destOrd="0" parTransId="{03A2A129-266C-4EA3-9D89-559B21F7F196}" sibTransId="{14E55A06-B3B9-49C3-9EDF-E758E1E3D2C1}"/>
    <dgm:cxn modelId="{F9ABF857-E935-454A-9A6D-64C5F03D6BA8}" srcId="{35BDB6FC-6C87-414F-83EC-F8D321A2B14E}" destId="{1B996E8B-F26A-45DF-A966-1C24657AE64D}" srcOrd="2" destOrd="0" parTransId="{06CF065F-FB06-4285-9048-CC1B0C327492}" sibTransId="{54A5A35A-1E16-47F3-B853-832A3DD76687}"/>
    <dgm:cxn modelId="{0D9F0CEC-5C28-4CAE-A7F8-8150E5340E17}" srcId="{35BDB6FC-6C87-414F-83EC-F8D321A2B14E}" destId="{F7587E61-25E6-4144-B1A4-F1368BB6900A}" srcOrd="3" destOrd="0" parTransId="{2EC29BC0-3ADD-45CE-9C0E-910290D7F82A}" sibTransId="{881B2610-427D-4D7F-A91D-2F92144A4C81}"/>
    <dgm:cxn modelId="{6ECD32E9-A23A-4BD3-A3AE-8A037A801019}" type="presOf" srcId="{35BDB6FC-6C87-414F-83EC-F8D321A2B14E}" destId="{36AA7246-6532-4C2A-AD57-30352A6E6682}" srcOrd="0" destOrd="0" presId="urn:microsoft.com/office/officeart/2005/8/layout/pyramid4"/>
    <dgm:cxn modelId="{69D9678E-D1D9-49D5-B7F2-66C90EDC91C6}" type="presParOf" srcId="{36AA7246-6532-4C2A-AD57-30352A6E6682}" destId="{6ED813D7-6442-4ED2-A026-37D667E06651}" srcOrd="0" destOrd="0" presId="urn:microsoft.com/office/officeart/2005/8/layout/pyramid4"/>
    <dgm:cxn modelId="{B24E25E3-A675-4449-A206-ADDFB55369AA}" type="presOf" srcId="{A89D4411-2EF2-4B01-AFD7-C8CE7DFB9FEC}" destId="{6ED813D7-6442-4ED2-A026-37D667E06651}" srcOrd="0" destOrd="0" presId="urn:microsoft.com/office/officeart/2005/8/layout/pyramid4"/>
    <dgm:cxn modelId="{9EF79B00-78B5-4ED5-BBE9-E1FADC74FD9B}" type="presParOf" srcId="{36AA7246-6532-4C2A-AD57-30352A6E6682}" destId="{D43D76CD-1A24-4920-82E8-7FAACB22423B}" srcOrd="1" destOrd="0" presId="urn:microsoft.com/office/officeart/2005/8/layout/pyramid4"/>
    <dgm:cxn modelId="{F25160C8-67E6-4A67-806A-7BDC6CA78952}" type="presOf" srcId="{B4EA7F99-48C4-4C88-BA74-4FC9C3054EF3}" destId="{D43D76CD-1A24-4920-82E8-7FAACB22423B}" srcOrd="0" destOrd="0" presId="urn:microsoft.com/office/officeart/2005/8/layout/pyramid4"/>
    <dgm:cxn modelId="{A4A2EBE8-B324-4F7E-A4C7-31D6B41B6EAC}" type="presParOf" srcId="{36AA7246-6532-4C2A-AD57-30352A6E6682}" destId="{1FCAD02C-DF3B-45A1-91BE-A981F8CEA625}" srcOrd="2" destOrd="0" presId="urn:microsoft.com/office/officeart/2005/8/layout/pyramid4"/>
    <dgm:cxn modelId="{D8C7EFB9-2ADE-4C52-870E-CC64ECFB069F}" type="presOf" srcId="{1B996E8B-F26A-45DF-A966-1C24657AE64D}" destId="{1FCAD02C-DF3B-45A1-91BE-A981F8CEA625}" srcOrd="0" destOrd="0" presId="urn:microsoft.com/office/officeart/2005/8/layout/pyramid4"/>
    <dgm:cxn modelId="{E1F15E03-A282-483D-A963-CEC63FBA8779}" type="presParOf" srcId="{36AA7246-6532-4C2A-AD57-30352A6E6682}" destId="{0AC93971-97F2-47FA-8F77-A5ED81391E90}" srcOrd="3" destOrd="0" presId="urn:microsoft.com/office/officeart/2005/8/layout/pyramid4"/>
    <dgm:cxn modelId="{8B6A9BE9-5B0D-4275-BD52-A76DBD7CC4DA}" type="presOf" srcId="{F7587E61-25E6-4144-B1A4-F1368BB6900A}" destId="{0AC93971-97F2-47FA-8F77-A5ED81391E90}" srcOrd="0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5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5BDB6FC-6C87-414F-83EC-F8D321A2B14E}" type="doc">
      <dgm:prSet loTypeId="urn:microsoft.com/office/officeart/2005/8/layout/pyramid4" loCatId="pyramid" qsTypeId="urn:microsoft.com/office/officeart/2005/8/quickstyle/simple5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EF948146-3510-418F-A274-FF866471B42D}" type="parTrans" cxnId="{D2D5AA61-D2F3-4309-9C0B-EDE8D8C51A61}">
      <dgm:prSet/>
      <dgm:spPr/>
      <dgm:t>
        <a:bodyPr/>
        <a:lstStyle/>
        <a:p>
          <a:endParaRPr lang="en-US"/>
        </a:p>
      </dgm:t>
    </dgm:pt>
    <dgm:pt modelId="{A89D4411-2EF2-4B01-AFD7-C8CE7DFB9FEC}">
      <dgm:prSet phldrT="[Text]" custT="1"/>
      <dgm:spPr>
        <a:solidFill>
          <a:srgbClr val="00B050"/>
        </a:solidFill>
      </dgm:spPr>
      <dgm:t>
        <a:bodyPr/>
        <a:lstStyle/>
        <a:p>
          <a:endParaRPr lang="en-US" sz="1200"/>
        </a:p>
        <a:p>
          <a:endParaRPr lang="en-US" sz="1200"/>
        </a:p>
      </dgm:t>
    </dgm:pt>
    <dgm:pt modelId="{C24EE3DC-92B4-46C6-AA50-03CA72058845}" type="sibTrans" cxnId="{D2D5AA61-D2F3-4309-9C0B-EDE8D8C51A61}">
      <dgm:prSet/>
      <dgm:spPr/>
      <dgm:t>
        <a:bodyPr/>
        <a:lstStyle/>
        <a:p>
          <a:endParaRPr lang="en-US"/>
        </a:p>
      </dgm:t>
    </dgm:pt>
    <dgm:pt modelId="{03A2A129-266C-4EA3-9D89-559B21F7F196}" type="parTrans" cxnId="{850190D2-8C72-4209-80FC-447E28D95EB2}">
      <dgm:prSet/>
      <dgm:spPr/>
      <dgm:t>
        <a:bodyPr/>
        <a:lstStyle/>
        <a:p>
          <a:endParaRPr lang="en-US"/>
        </a:p>
      </dgm:t>
    </dgm:pt>
    <dgm:pt modelId="{B4EA7F99-48C4-4C88-BA74-4FC9C3054EF3}">
      <dgm:prSet phldrT="[Text]" custT="1"/>
      <dgm:spPr>
        <a:solidFill>
          <a:srgbClr val="00B050"/>
        </a:solidFill>
        <a:ln w="57150">
          <a:solidFill>
            <a:srgbClr val="00B050"/>
          </a:solidFill>
        </a:ln>
      </dgm:spPr>
      <dgm:t>
        <a:bodyPr/>
        <a:lstStyle/>
        <a:p>
          <a:endParaRPr lang="en-US" sz="1100" b="1"/>
        </a:p>
      </dgm:t>
    </dgm:pt>
    <dgm:pt modelId="{14E55A06-B3B9-49C3-9EDF-E758E1E3D2C1}" type="sibTrans" cxnId="{850190D2-8C72-4209-80FC-447E28D95EB2}">
      <dgm:prSet/>
      <dgm:spPr/>
      <dgm:t>
        <a:bodyPr/>
        <a:lstStyle/>
        <a:p>
          <a:endParaRPr lang="en-US"/>
        </a:p>
      </dgm:t>
    </dgm:pt>
    <dgm:pt modelId="{06CF065F-FB06-4285-9048-CC1B0C327492}" type="parTrans" cxnId="{48067C2A-CA24-4BCB-A4DA-2653F1846B91}">
      <dgm:prSet/>
      <dgm:spPr/>
      <dgm:t>
        <a:bodyPr/>
        <a:lstStyle/>
        <a:p>
          <a:endParaRPr lang="en-US"/>
        </a:p>
      </dgm:t>
    </dgm:pt>
    <dgm:pt modelId="{1B996E8B-F26A-45DF-A966-1C24657AE64D}">
      <dgm:prSet phldrT="[Text]" custT="1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n-US" sz="1200"/>
        </a:p>
        <a:p>
          <a:endParaRPr lang="en-US" sz="1200"/>
        </a:p>
      </dgm:t>
    </dgm:pt>
    <dgm:pt modelId="{54A5A35A-1E16-47F3-B853-832A3DD76687}" type="sibTrans" cxnId="{48067C2A-CA24-4BCB-A4DA-2653F1846B91}">
      <dgm:prSet/>
      <dgm:spPr/>
      <dgm:t>
        <a:bodyPr/>
        <a:lstStyle/>
        <a:p>
          <a:endParaRPr lang="en-US"/>
        </a:p>
      </dgm:t>
    </dgm:pt>
    <dgm:pt modelId="{2EC29BC0-3ADD-45CE-9C0E-910290D7F82A}" type="parTrans" cxnId="{9680FAA1-AC7B-4E58-A66A-590474711B38}">
      <dgm:prSet/>
      <dgm:spPr/>
      <dgm:t>
        <a:bodyPr/>
        <a:lstStyle/>
        <a:p>
          <a:endParaRPr lang="en-US"/>
        </a:p>
      </dgm:t>
    </dgm:pt>
    <dgm:pt modelId="{F7587E61-25E6-4144-B1A4-F1368BB6900A}">
      <dgm:prSet phldrT="[Text]" custT="1"/>
      <dgm:spPr>
        <a:solidFill>
          <a:srgbClr val="00B050"/>
        </a:solidFill>
        <a:ln w="57150">
          <a:solidFill>
            <a:srgbClr val="00B050"/>
          </a:solidFill>
        </a:ln>
      </dgm:spPr>
      <dgm:t>
        <a:bodyPr/>
        <a:lstStyle/>
        <a:p>
          <a:endParaRPr lang="en-US" sz="1100">
            <a:solidFill>
              <a:schemeClr val="tx1"/>
            </a:solidFill>
          </a:endParaRPr>
        </a:p>
        <a:p>
          <a:endParaRPr lang="en-US" sz="1100">
            <a:solidFill>
              <a:schemeClr val="tx1"/>
            </a:solidFill>
          </a:endParaRPr>
        </a:p>
      </dgm:t>
    </dgm:pt>
    <dgm:pt modelId="{881B2610-427D-4D7F-A91D-2F92144A4C81}" type="sibTrans" cxnId="{9680FAA1-AC7B-4E58-A66A-590474711B38}">
      <dgm:prSet/>
      <dgm:spPr/>
      <dgm:t>
        <a:bodyPr/>
        <a:lstStyle/>
        <a:p>
          <a:endParaRPr lang="en-US"/>
        </a:p>
      </dgm:t>
    </dgm:pt>
    <dgm:pt modelId="{36AA7246-6532-4C2A-AD57-30352A6E6682}" type="pres">
      <dgm:prSet presAssocID="{35BDB6FC-6C87-414F-83EC-F8D321A2B14E}" presName="compositeShape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D813D7-6442-4ED2-A026-37D667E06651}" type="pres">
      <dgm:prSet presAssocID="{35BDB6FC-6C87-414F-83EC-F8D321A2B14E}" presName="triangle1" presStyleLbl="node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D76CD-1A24-4920-82E8-7FAACB22423B}" type="pres">
      <dgm:prSet presAssocID="{35BDB6FC-6C87-414F-83EC-F8D321A2B14E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AD02C-DF3B-45A1-91BE-A981F8CEA625}" type="pres">
      <dgm:prSet presAssocID="{35BDB6FC-6C87-414F-83EC-F8D321A2B14E}" presName="triangle3" presStyleLbl="node1" presStyleIdx="2" presStyleCnt="4" custScaleX="100000" custScaleY="103334" custLinFactNeighborY="33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93971-97F2-47FA-8F77-A5ED81391E90}" type="pres">
      <dgm:prSet presAssocID="{35BDB6FC-6C87-414F-83EC-F8D321A2B14E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D5AA61-D2F3-4309-9C0B-EDE8D8C51A61}" srcId="{35BDB6FC-6C87-414F-83EC-F8D321A2B14E}" destId="{A89D4411-2EF2-4B01-AFD7-C8CE7DFB9FEC}" srcOrd="0" destOrd="0" parTransId="{EF948146-3510-418F-A274-FF866471B42D}" sibTransId="{C24EE3DC-92B4-46C6-AA50-03CA72058845}"/>
    <dgm:cxn modelId="{850190D2-8C72-4209-80FC-447E28D95EB2}" srcId="{35BDB6FC-6C87-414F-83EC-F8D321A2B14E}" destId="{B4EA7F99-48C4-4C88-BA74-4FC9C3054EF3}" srcOrd="1" destOrd="0" parTransId="{03A2A129-266C-4EA3-9D89-559B21F7F196}" sibTransId="{14E55A06-B3B9-49C3-9EDF-E758E1E3D2C1}"/>
    <dgm:cxn modelId="{48067C2A-CA24-4BCB-A4DA-2653F1846B91}" srcId="{35BDB6FC-6C87-414F-83EC-F8D321A2B14E}" destId="{1B996E8B-F26A-45DF-A966-1C24657AE64D}" srcOrd="2" destOrd="0" parTransId="{06CF065F-FB06-4285-9048-CC1B0C327492}" sibTransId="{54A5A35A-1E16-47F3-B853-832A3DD76687}"/>
    <dgm:cxn modelId="{9680FAA1-AC7B-4E58-A66A-590474711B38}" srcId="{35BDB6FC-6C87-414F-83EC-F8D321A2B14E}" destId="{F7587E61-25E6-4144-B1A4-F1368BB6900A}" srcOrd="3" destOrd="0" parTransId="{2EC29BC0-3ADD-45CE-9C0E-910290D7F82A}" sibTransId="{881B2610-427D-4D7F-A91D-2F92144A4C81}"/>
    <dgm:cxn modelId="{6BCB119C-1D22-4BC1-BA51-D9489D336826}" type="presOf" srcId="{35BDB6FC-6C87-414F-83EC-F8D321A2B14E}" destId="{36AA7246-6532-4C2A-AD57-30352A6E6682}" srcOrd="0" destOrd="0" presId="urn:microsoft.com/office/officeart/2005/8/layout/pyramid4"/>
    <dgm:cxn modelId="{90C9E2E6-8C6A-41F6-812F-0229C76243FC}" type="presParOf" srcId="{36AA7246-6532-4C2A-AD57-30352A6E6682}" destId="{6ED813D7-6442-4ED2-A026-37D667E06651}" srcOrd="0" destOrd="0" presId="urn:microsoft.com/office/officeart/2005/8/layout/pyramid4"/>
    <dgm:cxn modelId="{0D3DAC82-26C7-461D-B91D-9D9811860A4D}" type="presOf" srcId="{A89D4411-2EF2-4B01-AFD7-C8CE7DFB9FEC}" destId="{6ED813D7-6442-4ED2-A026-37D667E06651}" srcOrd="0" destOrd="0" presId="urn:microsoft.com/office/officeart/2005/8/layout/pyramid4"/>
    <dgm:cxn modelId="{A0BDB729-6F51-4BE6-9858-08D8A9122661}" type="presParOf" srcId="{36AA7246-6532-4C2A-AD57-30352A6E6682}" destId="{D43D76CD-1A24-4920-82E8-7FAACB22423B}" srcOrd="1" destOrd="0" presId="urn:microsoft.com/office/officeart/2005/8/layout/pyramid4"/>
    <dgm:cxn modelId="{675EEBDF-F365-4B4A-BBC9-599DF3021B57}" type="presOf" srcId="{B4EA7F99-48C4-4C88-BA74-4FC9C3054EF3}" destId="{D43D76CD-1A24-4920-82E8-7FAACB22423B}" srcOrd="0" destOrd="0" presId="urn:microsoft.com/office/officeart/2005/8/layout/pyramid4"/>
    <dgm:cxn modelId="{511F4AFF-C4C4-4505-B1C9-45136E7B6EFA}" type="presParOf" srcId="{36AA7246-6532-4C2A-AD57-30352A6E6682}" destId="{1FCAD02C-DF3B-45A1-91BE-A981F8CEA625}" srcOrd="2" destOrd="0" presId="urn:microsoft.com/office/officeart/2005/8/layout/pyramid4"/>
    <dgm:cxn modelId="{E7401339-DCBB-49B8-8892-F282D72F8FC5}" type="presOf" srcId="{1B996E8B-F26A-45DF-A966-1C24657AE64D}" destId="{1FCAD02C-DF3B-45A1-91BE-A981F8CEA625}" srcOrd="0" destOrd="0" presId="urn:microsoft.com/office/officeart/2005/8/layout/pyramid4"/>
    <dgm:cxn modelId="{A3C4BC29-43D8-44C7-B57E-5DB1CA410037}" type="presParOf" srcId="{36AA7246-6532-4C2A-AD57-30352A6E6682}" destId="{0AC93971-97F2-47FA-8F77-A5ED81391E90}" srcOrd="3" destOrd="0" presId="urn:microsoft.com/office/officeart/2005/8/layout/pyramid4"/>
    <dgm:cxn modelId="{C5E66DF4-4919-4E7B-AE72-B85A1DE4F254}" type="presOf" srcId="{F7587E61-25E6-4144-B1A4-F1368BB6900A}" destId="{0AC93971-97F2-47FA-8F77-A5ED81391E90}" srcOrd="0" destOrd="0" presId="urn:microsoft.com/office/officeart/2005/8/layout/pyramid4"/>
  </dgm:cxnLst>
  <dgm:bg/>
  <dgm:whole>
    <a:ln w="9525" cap="flat" cmpd="sng" algn="ctr">
      <a:solidFill>
        <a:schemeClr val="bg1"/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main"/>
    </a:ext>
  </dgm:extLst>
</dgm:dataModel>
</file>

<file path=ppt/diagrams/data6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5BDB6FC-6C87-414F-83EC-F8D321A2B14E}" type="doc">
      <dgm:prSet loTypeId="urn:microsoft.com/office/officeart/2005/8/layout/pyramid4" loCatId="pyramid" qsTypeId="urn:microsoft.com/office/officeart/2005/8/quickstyle/simple5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EF948146-3510-418F-A274-FF866471B42D}" type="parTrans" cxnId="{A06E918E-0E88-48DF-8F50-D03AB69A7492}">
      <dgm:prSet/>
      <dgm:spPr/>
      <dgm:t>
        <a:bodyPr/>
        <a:lstStyle/>
        <a:p>
          <a:endParaRPr lang="en-US"/>
        </a:p>
      </dgm:t>
    </dgm:pt>
    <dgm:pt modelId="{A89D4411-2EF2-4B01-AFD7-C8CE7DFB9FEC}">
      <dgm:prSet phldrT="[Text]" custT="1"/>
      <dgm:spPr>
        <a:solidFill>
          <a:schemeClr val="tx1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/>
            <a:t>DECREASED</a:t>
          </a:r>
        </a:p>
        <a:p>
          <a:r>
            <a:rPr lang="en-US" sz="1200" b="1"/>
            <a:t>JAIL &amp;</a:t>
          </a:r>
        </a:p>
        <a:p>
          <a:r>
            <a:rPr lang="en-US" sz="1200" b="1"/>
            <a:t>CRIMINAL JUSTICE COSTS</a:t>
          </a:r>
        </a:p>
      </dgm:t>
    </dgm:pt>
    <dgm:pt modelId="{C24EE3DC-92B4-46C6-AA50-03CA72058845}" type="sibTrans" cxnId="{A06E918E-0E88-48DF-8F50-D03AB69A7492}">
      <dgm:prSet/>
      <dgm:spPr/>
      <dgm:t>
        <a:bodyPr/>
        <a:lstStyle/>
        <a:p>
          <a:endParaRPr lang="en-US"/>
        </a:p>
      </dgm:t>
    </dgm:pt>
    <dgm:pt modelId="{03A2A129-266C-4EA3-9D89-559B21F7F196}" type="parTrans" cxnId="{70B7E2DA-2244-48C9-8DFE-424716DA1A6E}">
      <dgm:prSet/>
      <dgm:spPr/>
      <dgm:t>
        <a:bodyPr/>
        <a:lstStyle/>
        <a:p>
          <a:endParaRPr lang="en-US"/>
        </a:p>
      </dgm:t>
    </dgm:pt>
    <dgm:pt modelId="{B4EA7F99-48C4-4C88-BA74-4FC9C3054EF3}">
      <dgm:prSet phldrT="[Text]" custT="1"/>
      <dgm:spPr>
        <a:solidFill>
          <a:srgbClr val="FF0000"/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900" b="1"/>
            <a:t>DECREASED ED &amp; HOSPITALIZATION HIV &amp; HEP C </a:t>
          </a:r>
        </a:p>
        <a:p>
          <a:r>
            <a:rPr lang="en-US" sz="900" b="1"/>
            <a:t>COSTS</a:t>
          </a:r>
        </a:p>
      </dgm:t>
    </dgm:pt>
    <dgm:pt modelId="{14E55A06-B3B9-49C3-9EDF-E758E1E3D2C1}" type="sibTrans" cxnId="{70B7E2DA-2244-48C9-8DFE-424716DA1A6E}">
      <dgm:prSet/>
      <dgm:spPr/>
      <dgm:t>
        <a:bodyPr/>
        <a:lstStyle/>
        <a:p>
          <a:endParaRPr lang="en-US"/>
        </a:p>
      </dgm:t>
    </dgm:pt>
    <dgm:pt modelId="{06CF065F-FB06-4285-9048-CC1B0C327492}" type="parTrans" cxnId="{AFF5E9B2-0B03-4384-9556-FB1514412A4A}">
      <dgm:prSet/>
      <dgm:spPr/>
      <dgm:t>
        <a:bodyPr/>
        <a:lstStyle/>
        <a:p>
          <a:endParaRPr lang="en-US"/>
        </a:p>
      </dgm:t>
    </dgm:pt>
    <dgm:pt modelId="{1B996E8B-F26A-45DF-A966-1C24657AE64D}">
      <dgm:prSet phldrT="[Text]" custT="1"/>
      <dgm:spPr>
        <a:solidFill>
          <a:srgbClr val="00B050"/>
        </a:solid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 sz="1400"/>
        </a:p>
        <a:p>
          <a:endParaRPr lang="en-US" sz="1400"/>
        </a:p>
        <a:p>
          <a:r>
            <a:rPr lang="en-US" sz="1400"/>
            <a:t>INCREASED MAT</a:t>
          </a:r>
        </a:p>
        <a:p>
          <a:r>
            <a:rPr lang="en-US" sz="1400"/>
            <a:t>OPIOID</a:t>
          </a:r>
        </a:p>
        <a:p>
          <a:r>
            <a:rPr lang="en-US" sz="1400"/>
            <a:t>DRUG</a:t>
          </a:r>
        </a:p>
        <a:p>
          <a:r>
            <a:rPr lang="en-US" sz="1400"/>
            <a:t>Rx</a:t>
          </a:r>
        </a:p>
      </dgm:t>
    </dgm:pt>
    <dgm:pt modelId="{54A5A35A-1E16-47F3-B853-832A3DD76687}" type="sibTrans" cxnId="{AFF5E9B2-0B03-4384-9556-FB1514412A4A}">
      <dgm:prSet/>
      <dgm:spPr/>
      <dgm:t>
        <a:bodyPr/>
        <a:lstStyle/>
        <a:p>
          <a:endParaRPr lang="en-US"/>
        </a:p>
      </dgm:t>
    </dgm:pt>
    <dgm:pt modelId="{2EC29BC0-3ADD-45CE-9C0E-910290D7F82A}" type="parTrans" cxnId="{388F9B06-52E6-4E64-A88F-72B09D8669B2}">
      <dgm:prSet/>
      <dgm:spPr/>
      <dgm:t>
        <a:bodyPr/>
        <a:lstStyle/>
        <a:p>
          <a:endParaRPr lang="en-US"/>
        </a:p>
      </dgm:t>
    </dgm:pt>
    <dgm:pt modelId="{F7587E61-25E6-4144-B1A4-F1368BB6900A}">
      <dgm:prSet phldrT="[Text]" custT="1"/>
      <dgm:spPr>
        <a:solidFill>
          <a:srgbClr val="FFFF00"/>
        </a:solidFill>
        <a:ln w="57150">
          <a:solidFill>
            <a:srgbClr val="FFFF00"/>
          </a:solidFill>
        </a:ln>
      </dgm:spPr>
      <dgm:t>
        <a:bodyPr/>
        <a:lstStyle/>
        <a:p>
          <a:r>
            <a:rPr lang="en-US" sz="1000" b="1">
              <a:solidFill>
                <a:schemeClr val="tx1"/>
              </a:solidFill>
            </a:rPr>
            <a:t>DECREASED COMMUNITY CRIME, UNEMPLOYM’T, POOR SCHOOL PERFORMANCE, FAMILY DYSFUNCTION</a:t>
          </a:r>
        </a:p>
        <a:p>
          <a:endParaRPr lang="en-US" sz="1000" b="1">
            <a:solidFill>
              <a:schemeClr val="tx1"/>
            </a:solidFill>
          </a:endParaRPr>
        </a:p>
      </dgm:t>
    </dgm:pt>
    <dgm:pt modelId="{881B2610-427D-4D7F-A91D-2F92144A4C81}" type="sibTrans" cxnId="{388F9B06-52E6-4E64-A88F-72B09D8669B2}">
      <dgm:prSet/>
      <dgm:spPr/>
      <dgm:t>
        <a:bodyPr/>
        <a:lstStyle/>
        <a:p>
          <a:endParaRPr lang="en-US"/>
        </a:p>
      </dgm:t>
    </dgm:pt>
    <dgm:pt modelId="{36AA7246-6532-4C2A-AD57-30352A6E6682}" type="pres">
      <dgm:prSet presAssocID="{35BDB6FC-6C87-414F-83EC-F8D321A2B14E}" presName="compositeShape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D813D7-6442-4ED2-A026-37D667E06651}" type="pres">
      <dgm:prSet presAssocID="{35BDB6FC-6C87-414F-83EC-F8D321A2B14E}" presName="triangle1" presStyleLbl="node1" presStyleCnt="4" custLinFactNeighborY="-1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3D76CD-1A24-4920-82E8-7FAACB22423B}" type="pres">
      <dgm:prSet presAssocID="{35BDB6FC-6C87-414F-83EC-F8D321A2B14E}" presName="triangle2" presStyleLbl="node1" presStyleIdx="1" presStyleCnt="4" custLinFactNeighborX="706" custLinFactNeighborY="2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CAD02C-DF3B-45A1-91BE-A981F8CEA625}" type="pres">
      <dgm:prSet presAssocID="{35BDB6FC-6C87-414F-83EC-F8D321A2B14E}" presName="triangle3" presStyleLbl="node1" presStyleIdx="2" presStyleCnt="4" custScaleX="107692" custLinFactNeighborX="1453" custLinFactNeighborY="3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C93971-97F2-47FA-8F77-A5ED81391E90}" type="pres">
      <dgm:prSet presAssocID="{35BDB6FC-6C87-414F-83EC-F8D321A2B14E}" presName="triangle4" presStyleLbl="node1" presStyleIdx="3" presStyleCnt="4" custScaleX="98116" custLinFactNeighborY="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6E918E-0E88-48DF-8F50-D03AB69A7492}" srcId="{35BDB6FC-6C87-414F-83EC-F8D321A2B14E}" destId="{A89D4411-2EF2-4B01-AFD7-C8CE7DFB9FEC}" srcOrd="0" destOrd="0" parTransId="{EF948146-3510-418F-A274-FF866471B42D}" sibTransId="{C24EE3DC-92B4-46C6-AA50-03CA72058845}"/>
    <dgm:cxn modelId="{70B7E2DA-2244-48C9-8DFE-424716DA1A6E}" srcId="{35BDB6FC-6C87-414F-83EC-F8D321A2B14E}" destId="{B4EA7F99-48C4-4C88-BA74-4FC9C3054EF3}" srcOrd="1" destOrd="0" parTransId="{03A2A129-266C-4EA3-9D89-559B21F7F196}" sibTransId="{14E55A06-B3B9-49C3-9EDF-E758E1E3D2C1}"/>
    <dgm:cxn modelId="{AFF5E9B2-0B03-4384-9556-FB1514412A4A}" srcId="{35BDB6FC-6C87-414F-83EC-F8D321A2B14E}" destId="{1B996E8B-F26A-45DF-A966-1C24657AE64D}" srcOrd="2" destOrd="0" parTransId="{06CF065F-FB06-4285-9048-CC1B0C327492}" sibTransId="{54A5A35A-1E16-47F3-B853-832A3DD76687}"/>
    <dgm:cxn modelId="{388F9B06-52E6-4E64-A88F-72B09D8669B2}" srcId="{35BDB6FC-6C87-414F-83EC-F8D321A2B14E}" destId="{F7587E61-25E6-4144-B1A4-F1368BB6900A}" srcOrd="3" destOrd="0" parTransId="{2EC29BC0-3ADD-45CE-9C0E-910290D7F82A}" sibTransId="{881B2610-427D-4D7F-A91D-2F92144A4C81}"/>
    <dgm:cxn modelId="{5E44D868-E4CD-425D-A927-6317444E0D47}" type="presOf" srcId="{35BDB6FC-6C87-414F-83EC-F8D321A2B14E}" destId="{36AA7246-6532-4C2A-AD57-30352A6E6682}" srcOrd="0" destOrd="0" presId="urn:microsoft.com/office/officeart/2005/8/layout/pyramid4"/>
    <dgm:cxn modelId="{7260E86B-3073-45BD-8C7D-1CBFB888B49E}" type="presParOf" srcId="{36AA7246-6532-4C2A-AD57-30352A6E6682}" destId="{6ED813D7-6442-4ED2-A026-37D667E06651}" srcOrd="0" destOrd="0" presId="urn:microsoft.com/office/officeart/2005/8/layout/pyramid4"/>
    <dgm:cxn modelId="{32F0E7E7-3DE6-49A6-A0BE-5142F7139E4E}" type="presOf" srcId="{A89D4411-2EF2-4B01-AFD7-C8CE7DFB9FEC}" destId="{6ED813D7-6442-4ED2-A026-37D667E06651}" srcOrd="0" destOrd="0" presId="urn:microsoft.com/office/officeart/2005/8/layout/pyramid4"/>
    <dgm:cxn modelId="{16B1943C-122C-4025-B837-264683F0E27A}" type="presParOf" srcId="{36AA7246-6532-4C2A-AD57-30352A6E6682}" destId="{D43D76CD-1A24-4920-82E8-7FAACB22423B}" srcOrd="1" destOrd="0" presId="urn:microsoft.com/office/officeart/2005/8/layout/pyramid4"/>
    <dgm:cxn modelId="{2B2DDD44-3F88-4DC1-91C6-1949ADF45FBD}" type="presOf" srcId="{B4EA7F99-48C4-4C88-BA74-4FC9C3054EF3}" destId="{D43D76CD-1A24-4920-82E8-7FAACB22423B}" srcOrd="0" destOrd="0" presId="urn:microsoft.com/office/officeart/2005/8/layout/pyramid4"/>
    <dgm:cxn modelId="{DCFE43EB-923A-490D-B2BF-1708763DA4C7}" type="presParOf" srcId="{36AA7246-6532-4C2A-AD57-30352A6E6682}" destId="{1FCAD02C-DF3B-45A1-91BE-A981F8CEA625}" srcOrd="2" destOrd="0" presId="urn:microsoft.com/office/officeart/2005/8/layout/pyramid4"/>
    <dgm:cxn modelId="{6C3AD422-8CFC-49E4-B0B1-C7F264177143}" type="presOf" srcId="{1B996E8B-F26A-45DF-A966-1C24657AE64D}" destId="{1FCAD02C-DF3B-45A1-91BE-A981F8CEA625}" srcOrd="0" destOrd="0" presId="urn:microsoft.com/office/officeart/2005/8/layout/pyramid4"/>
    <dgm:cxn modelId="{8C76EBC4-7AEA-40AB-BA0F-0B158BEB4679}" type="presParOf" srcId="{36AA7246-6532-4C2A-AD57-30352A6E6682}" destId="{0AC93971-97F2-47FA-8F77-A5ED81391E90}" srcOrd="3" destOrd="0" presId="urn:microsoft.com/office/officeart/2005/8/layout/pyramid4"/>
    <dgm:cxn modelId="{826FB041-57EF-4952-BC99-627E87823CF3}" type="presOf" srcId="{F7587E61-25E6-4144-B1A4-F1368BB6900A}" destId="{0AC93971-97F2-47FA-8F77-A5ED81391E90}" srcOrd="0" destOrd="0" presId="urn:microsoft.com/office/officeart/2005/8/layout/pyramid4"/>
  </dgm:cxnLst>
  <dgm:bg/>
  <dgm:whole>
    <a:ln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13" minVer="http://schemas.openxmlformats.org/drawingml/2006/main"/>
    </a:ext>
  </dgm:extLst>
</dgm:dataModel>
</file>

<file path=ppt/diagrams/data7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4F90A36E-3DD7-49F5-BAEB-B6EBEABA50CA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DC3897-4714-45C0-92D7-62D6D54203AC}" type="parTrans" cxnId="{8FEB0468-13E0-4C23-9B31-7A5A13860D08}">
      <dgm:prSet/>
      <dgm:spPr/>
      <dgm:t>
        <a:bodyPr/>
        <a:lstStyle/>
        <a:p>
          <a:endParaRPr lang="en-US"/>
        </a:p>
      </dgm:t>
    </dgm:pt>
    <dgm:pt modelId="{4FAF05E6-FEC4-4212-B80B-358429051696}">
      <dgm:prSet phldrT="[Text]"/>
      <dgm:spPr>
        <a:solidFill>
          <a:srgbClr val="00B050"/>
        </a:solidFill>
      </dgm:spPr>
      <dgm:t>
        <a:bodyPr/>
        <a:lstStyle/>
        <a:p>
          <a:r>
            <a:rPr lang="en-US"/>
            <a:t>1</a:t>
          </a:r>
        </a:p>
      </dgm:t>
    </dgm:pt>
    <dgm:pt modelId="{A6574C74-5A7D-4E5D-870E-E03A71E1D29B}" type="parTrans" cxnId="{1C6E2516-62F0-48E1-B89F-B03EF5530732}">
      <dgm:prSet/>
      <dgm:spPr/>
      <dgm:t>
        <a:bodyPr/>
        <a:lstStyle/>
        <a:p>
          <a:endParaRPr lang="en-US"/>
        </a:p>
      </dgm:t>
    </dgm:pt>
    <dgm:pt modelId="{C096F327-7A32-4260-8E9A-84422F32BDDD}">
      <dgm:prSet phldrT="[Text]"/>
      <dgm:spPr/>
      <dgm:t>
        <a:bodyPr/>
        <a:lstStyle/>
        <a:p>
          <a:r>
            <a:rPr lang="en-US"/>
            <a:t>Buprenorphine + Counseling</a:t>
          </a:r>
        </a:p>
      </dgm:t>
    </dgm:pt>
    <dgm:pt modelId="{A98E3254-D54B-48E4-B213-7454D6630103}" type="sibTrans" cxnId="{1C6E2516-62F0-48E1-B89F-B03EF5530732}">
      <dgm:prSet/>
      <dgm:spPr/>
      <dgm:t>
        <a:bodyPr/>
        <a:lstStyle/>
        <a:p>
          <a:endParaRPr lang="en-US"/>
        </a:p>
      </dgm:t>
    </dgm:pt>
    <dgm:pt modelId="{4F2C6E8D-29E0-41CD-A4FD-BE25B3E47AFA}" type="parTrans" cxnId="{50925796-62DE-49DF-A4AE-51B58DD24325}">
      <dgm:prSet/>
      <dgm:spPr/>
      <dgm:t>
        <a:bodyPr/>
        <a:lstStyle/>
        <a:p>
          <a:endParaRPr lang="en-US"/>
        </a:p>
      </dgm:t>
    </dgm:pt>
    <dgm:pt modelId="{79BF9D4B-B40A-474F-8EF6-C8A93891138E}">
      <dgm:prSet phldrT="[Text]"/>
      <dgm:spPr/>
      <dgm:t>
        <a:bodyPr/>
        <a:lstStyle/>
        <a:p>
          <a:r>
            <a:rPr lang="en-US"/>
            <a:t>(best option)</a:t>
          </a:r>
        </a:p>
      </dgm:t>
    </dgm:pt>
    <dgm:pt modelId="{8702F106-83BB-4A2B-81FC-3CDBEC918D9A}" type="sibTrans" cxnId="{50925796-62DE-49DF-A4AE-51B58DD24325}">
      <dgm:prSet/>
      <dgm:spPr/>
      <dgm:t>
        <a:bodyPr/>
        <a:lstStyle/>
        <a:p>
          <a:endParaRPr lang="en-US"/>
        </a:p>
      </dgm:t>
    </dgm:pt>
    <dgm:pt modelId="{505BFF82-58DA-4A13-BCDC-A51BFEF9C882}" type="sibTrans" cxnId="{8FEB0468-13E0-4C23-9B31-7A5A13860D08}">
      <dgm:prSet/>
      <dgm:spPr/>
      <dgm:t>
        <a:bodyPr/>
        <a:lstStyle/>
        <a:p>
          <a:endParaRPr lang="en-US"/>
        </a:p>
      </dgm:t>
    </dgm:pt>
    <dgm:pt modelId="{AE37F310-1DA9-4F07-88CA-7B35693EA562}" type="parTrans" cxnId="{465C8F64-A0B8-4D75-8ADF-ADD681848E2C}">
      <dgm:prSet/>
      <dgm:spPr/>
      <dgm:t>
        <a:bodyPr/>
        <a:lstStyle/>
        <a:p>
          <a:endParaRPr lang="en-US"/>
        </a:p>
      </dgm:t>
    </dgm:pt>
    <dgm:pt modelId="{B49CB02A-9AC5-492C-8CA4-4DDDD1C8C611}">
      <dgm:prSet phldrT="[Text]"/>
      <dgm:spPr>
        <a:solidFill>
          <a:srgbClr val="92D050"/>
        </a:solidFill>
      </dgm:spPr>
      <dgm:t>
        <a:bodyPr/>
        <a:lstStyle/>
        <a:p>
          <a:r>
            <a:rPr lang="en-US"/>
            <a:t>2</a:t>
          </a:r>
        </a:p>
      </dgm:t>
    </dgm:pt>
    <dgm:pt modelId="{16D7CEC0-96C7-48A6-983C-15DF1E872099}" type="parTrans" cxnId="{1D45AC89-A6DF-4EC0-914D-8121D9A7FF01}">
      <dgm:prSet/>
      <dgm:spPr/>
      <dgm:t>
        <a:bodyPr/>
        <a:lstStyle/>
        <a:p>
          <a:endParaRPr lang="en-US"/>
        </a:p>
      </dgm:t>
    </dgm:pt>
    <dgm:pt modelId="{7C0540E6-FA1A-4993-93C1-A1ECAC1D4583}">
      <dgm:prSet phldrT="[Text]"/>
      <dgm:spPr/>
      <dgm:t>
        <a:bodyPr/>
        <a:lstStyle/>
        <a:p>
          <a:r>
            <a:rPr lang="en-US"/>
            <a:t>Methadone + Counseling</a:t>
          </a:r>
        </a:p>
      </dgm:t>
    </dgm:pt>
    <dgm:pt modelId="{8E47CD8E-DD18-4FE1-A881-668B40B57DB3}" type="sibTrans" cxnId="{1D45AC89-A6DF-4EC0-914D-8121D9A7FF01}">
      <dgm:prSet/>
      <dgm:spPr/>
      <dgm:t>
        <a:bodyPr/>
        <a:lstStyle/>
        <a:p>
          <a:endParaRPr lang="en-US"/>
        </a:p>
      </dgm:t>
    </dgm:pt>
    <dgm:pt modelId="{868CA178-BEF2-490D-947A-F4D4D7B7D98B}" type="parTrans" cxnId="{7F477E51-B9F7-463B-9A0D-F80853B28E99}">
      <dgm:prSet/>
      <dgm:spPr/>
      <dgm:t>
        <a:bodyPr/>
        <a:lstStyle/>
        <a:p>
          <a:endParaRPr lang="en-US"/>
        </a:p>
      </dgm:t>
    </dgm:pt>
    <dgm:pt modelId="{1DC3B6F9-067D-4280-A261-7FFE9B586B8B}">
      <dgm:prSet phldrT="[Text]"/>
      <dgm:spPr/>
      <dgm:t>
        <a:bodyPr/>
        <a:lstStyle/>
        <a:p>
          <a:r>
            <a:rPr lang="en-US"/>
            <a:t>(second best option)</a:t>
          </a:r>
        </a:p>
      </dgm:t>
    </dgm:pt>
    <dgm:pt modelId="{C56AF512-304F-45F8-8F99-04424BA04CBC}" type="sibTrans" cxnId="{7F477E51-B9F7-463B-9A0D-F80853B28E99}">
      <dgm:prSet/>
      <dgm:spPr/>
      <dgm:t>
        <a:bodyPr/>
        <a:lstStyle/>
        <a:p>
          <a:endParaRPr lang="en-US"/>
        </a:p>
      </dgm:t>
    </dgm:pt>
    <dgm:pt modelId="{83BDF9EB-19D5-4D60-AE6B-B44A5322341E}" type="sibTrans" cxnId="{465C8F64-A0B8-4D75-8ADF-ADD681848E2C}">
      <dgm:prSet/>
      <dgm:spPr/>
      <dgm:t>
        <a:bodyPr/>
        <a:lstStyle/>
        <a:p>
          <a:endParaRPr lang="en-US"/>
        </a:p>
      </dgm:t>
    </dgm:pt>
    <dgm:pt modelId="{92355DF4-42C8-4DBF-B90F-1DBA0F90296A}" type="parTrans" cxnId="{6553017B-0072-43A5-8759-AA36720C9B3C}">
      <dgm:prSet/>
      <dgm:spPr/>
      <dgm:t>
        <a:bodyPr/>
        <a:lstStyle/>
        <a:p>
          <a:endParaRPr lang="en-US"/>
        </a:p>
      </dgm:t>
    </dgm:pt>
    <dgm:pt modelId="{E7BFD15F-51AD-4410-91A7-A390DA89BDCA}">
      <dgm:prSet phldrT="[Text]"/>
      <dgm:spPr>
        <a:solidFill>
          <a:srgbClr val="FFC000"/>
        </a:solidFill>
      </dgm:spPr>
      <dgm:t>
        <a:bodyPr/>
        <a:lstStyle/>
        <a:p>
          <a:r>
            <a:rPr lang="en-US"/>
            <a:t>3</a:t>
          </a:r>
        </a:p>
      </dgm:t>
    </dgm:pt>
    <dgm:pt modelId="{D859532C-5027-4008-92EE-9C3A587FBB53}" type="parTrans" cxnId="{68C221E3-DE06-4575-B808-4AC11BF17E23}">
      <dgm:prSet/>
      <dgm:spPr/>
      <dgm:t>
        <a:bodyPr/>
        <a:lstStyle/>
        <a:p>
          <a:endParaRPr lang="en-US"/>
        </a:p>
      </dgm:t>
    </dgm:pt>
    <dgm:pt modelId="{6EF3D92F-224C-445D-87E6-1C11FDCEB510}">
      <dgm:prSet phldrT="[Text]"/>
      <dgm:spPr/>
      <dgm:t>
        <a:bodyPr/>
        <a:lstStyle/>
        <a:p>
          <a:r>
            <a:rPr lang="en-US"/>
            <a:t>Naltrexone + Counseling</a:t>
          </a:r>
        </a:p>
      </dgm:t>
    </dgm:pt>
    <dgm:pt modelId="{8A0EDE8C-2EEA-43A9-AE8D-71CB32770E7E}" type="sibTrans" cxnId="{68C221E3-DE06-4575-B808-4AC11BF17E23}">
      <dgm:prSet/>
      <dgm:spPr/>
      <dgm:t>
        <a:bodyPr/>
        <a:lstStyle/>
        <a:p>
          <a:endParaRPr lang="en-US"/>
        </a:p>
      </dgm:t>
    </dgm:pt>
    <dgm:pt modelId="{AA855DBA-E09D-48A3-BEEB-1411139C7F3D}" type="parTrans" cxnId="{1EB9DEBB-69D9-45E0-AA05-3717EDD90C84}">
      <dgm:prSet/>
      <dgm:spPr/>
      <dgm:t>
        <a:bodyPr/>
        <a:lstStyle/>
        <a:p>
          <a:endParaRPr lang="en-US"/>
        </a:p>
      </dgm:t>
    </dgm:pt>
    <dgm:pt modelId="{95B7E16E-57B0-4B52-A3EF-DAE498F1C568}">
      <dgm:prSet phldrT="[Text]"/>
      <dgm:spPr/>
      <dgm:t>
        <a:bodyPr/>
        <a:lstStyle/>
        <a:p>
          <a:r>
            <a:rPr lang="en-US"/>
            <a:t>(option three)</a:t>
          </a:r>
        </a:p>
      </dgm:t>
    </dgm:pt>
    <dgm:pt modelId="{B8687E7B-7EBD-4BA8-8C70-F5B045BB383B}" type="sibTrans" cxnId="{1EB9DEBB-69D9-45E0-AA05-3717EDD90C84}">
      <dgm:prSet/>
      <dgm:spPr/>
      <dgm:t>
        <a:bodyPr/>
        <a:lstStyle/>
        <a:p>
          <a:endParaRPr lang="en-US"/>
        </a:p>
      </dgm:t>
    </dgm:pt>
    <dgm:pt modelId="{CCC17558-2904-4555-A30F-0EAEB7DC44B1}" type="sibTrans" cxnId="{6553017B-0072-43A5-8759-AA36720C9B3C}">
      <dgm:prSet/>
      <dgm:spPr/>
      <dgm:t>
        <a:bodyPr/>
        <a:lstStyle/>
        <a:p>
          <a:endParaRPr lang="en-US"/>
        </a:p>
      </dgm:t>
    </dgm:pt>
    <dgm:pt modelId="{F04E7E18-05BA-4D7D-8297-F3BC85D004ED}" type="parTrans" cxnId="{768C6959-748E-4E8E-A2F7-91C79C34F8FD}">
      <dgm:prSet/>
      <dgm:spPr/>
      <dgm:t>
        <a:bodyPr/>
        <a:lstStyle/>
        <a:p>
          <a:endParaRPr lang="en-US"/>
        </a:p>
      </dgm:t>
    </dgm:pt>
    <dgm:pt modelId="{73D207E3-597B-465E-B33E-329FB6BA9E1B}">
      <dgm:prSet phldrT="[Text]"/>
      <dgm:spPr>
        <a:solidFill>
          <a:srgbClr val="FFFF00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4</a:t>
          </a:r>
        </a:p>
      </dgm:t>
    </dgm:pt>
    <dgm:pt modelId="{76B17EA0-8B25-49C0-B535-B110044247D1}" type="parTrans" cxnId="{ED03FFAE-660F-4BEC-96FA-F3C0D164B5DF}">
      <dgm:prSet/>
      <dgm:spPr/>
      <dgm:t>
        <a:bodyPr/>
        <a:lstStyle/>
        <a:p>
          <a:endParaRPr lang="en-US"/>
        </a:p>
      </dgm:t>
    </dgm:pt>
    <dgm:pt modelId="{87D0E448-0E50-450D-B121-6E82032EB7BC}">
      <dgm:prSet/>
      <dgm:spPr/>
      <dgm:t>
        <a:bodyPr/>
        <a:lstStyle/>
        <a:p>
          <a:r>
            <a:rPr lang="en-US"/>
            <a:t>Counseling Only</a:t>
          </a:r>
        </a:p>
      </dgm:t>
    </dgm:pt>
    <dgm:pt modelId="{AE50677D-BD66-4AE1-8D8D-063251F6CF98}" type="sibTrans" cxnId="{ED03FFAE-660F-4BEC-96FA-F3C0D164B5DF}">
      <dgm:prSet/>
      <dgm:spPr/>
      <dgm:t>
        <a:bodyPr/>
        <a:lstStyle/>
        <a:p>
          <a:endParaRPr lang="en-US"/>
        </a:p>
      </dgm:t>
    </dgm:pt>
    <dgm:pt modelId="{BC29632E-90D2-4621-82B9-182687B9F7BB}" type="parTrans" cxnId="{C0AD3524-0BF8-4226-B7A1-485D0BE993B7}">
      <dgm:prSet/>
      <dgm:spPr/>
      <dgm:t>
        <a:bodyPr/>
        <a:lstStyle/>
        <a:p>
          <a:endParaRPr lang="en-US"/>
        </a:p>
      </dgm:t>
    </dgm:pt>
    <dgm:pt modelId="{32FC98C2-063F-4F05-9E3A-53888B61D2A5}">
      <dgm:prSet/>
      <dgm:spPr/>
      <dgm:t>
        <a:bodyPr/>
        <a:lstStyle/>
        <a:p>
          <a:r>
            <a:rPr lang="en-US"/>
            <a:t>(relatively poor outcomes)  </a:t>
          </a:r>
        </a:p>
      </dgm:t>
    </dgm:pt>
    <dgm:pt modelId="{7076EB22-B910-4D5F-8705-7CF70FB50EE0}" type="sibTrans" cxnId="{C0AD3524-0BF8-4226-B7A1-485D0BE993B7}">
      <dgm:prSet/>
      <dgm:spPr/>
      <dgm:t>
        <a:bodyPr/>
        <a:lstStyle/>
        <a:p>
          <a:endParaRPr lang="en-US"/>
        </a:p>
      </dgm:t>
    </dgm:pt>
    <dgm:pt modelId="{5A1899D7-D635-4FD3-94C0-15D6791122A9}" type="sibTrans" cxnId="{768C6959-748E-4E8E-A2F7-91C79C34F8FD}">
      <dgm:prSet/>
      <dgm:spPr/>
      <dgm:t>
        <a:bodyPr/>
        <a:lstStyle/>
        <a:p>
          <a:endParaRPr lang="en-US"/>
        </a:p>
      </dgm:t>
    </dgm:pt>
    <dgm:pt modelId="{822C2BDD-3E0C-4AE9-8D21-6A716DF13F50}" type="parTrans" cxnId="{9E0ECED5-E728-443B-82BA-B8860451413F}">
      <dgm:prSet/>
      <dgm:spPr/>
      <dgm:t>
        <a:bodyPr/>
        <a:lstStyle/>
        <a:p>
          <a:endParaRPr lang="en-US"/>
        </a:p>
      </dgm:t>
    </dgm:pt>
    <dgm:pt modelId="{3C89CFDD-4E6B-4106-A026-EF95180FB9AD}">
      <dgm:prSet/>
      <dgm:spPr>
        <a:solidFill>
          <a:srgbClr val="FFFF00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5</a:t>
          </a:r>
        </a:p>
      </dgm:t>
    </dgm:pt>
    <dgm:pt modelId="{809899A6-9FC8-48D0-BD3B-4DFA1DFF89BC}" type="parTrans" cxnId="{5A69803D-8C51-4BCE-8C4C-4C83885B010A}">
      <dgm:prSet/>
      <dgm:spPr/>
      <dgm:t>
        <a:bodyPr/>
        <a:lstStyle/>
        <a:p>
          <a:endParaRPr lang="en-US"/>
        </a:p>
      </dgm:t>
    </dgm:pt>
    <dgm:pt modelId="{36FC4C66-1B93-4ED3-A918-9E311B399203}">
      <dgm:prSet/>
      <dgm:spPr/>
      <dgm:t>
        <a:bodyPr/>
        <a:lstStyle/>
        <a:p>
          <a:r>
            <a:rPr lang="en-US"/>
            <a:t>Residential Treatment </a:t>
          </a:r>
        </a:p>
      </dgm:t>
    </dgm:pt>
    <dgm:pt modelId="{9761A37D-BC8E-403C-B8AA-9BE0CE148B90}" type="sibTrans" cxnId="{5A69803D-8C51-4BCE-8C4C-4C83885B010A}">
      <dgm:prSet/>
      <dgm:spPr/>
      <dgm:t>
        <a:bodyPr/>
        <a:lstStyle/>
        <a:p>
          <a:endParaRPr lang="en-US"/>
        </a:p>
      </dgm:t>
    </dgm:pt>
    <dgm:pt modelId="{96687A9F-2842-4680-A340-253D4C70A14B}" type="parTrans" cxnId="{D1E79A92-0A63-41F4-A417-C564991105DC}">
      <dgm:prSet/>
      <dgm:spPr/>
      <dgm:t>
        <a:bodyPr/>
        <a:lstStyle/>
        <a:p>
          <a:endParaRPr lang="en-US"/>
        </a:p>
      </dgm:t>
    </dgm:pt>
    <dgm:pt modelId="{2F2AB23E-C147-48EB-91F8-18FBE12BD4EB}">
      <dgm:prSet/>
      <dgm:spPr/>
      <dgm:t>
        <a:bodyPr/>
        <a:lstStyle/>
        <a:p>
          <a:r>
            <a:rPr lang="en-US"/>
            <a:t>(high cost + high relapse rate)</a:t>
          </a:r>
        </a:p>
      </dgm:t>
    </dgm:pt>
    <dgm:pt modelId="{3C528530-881A-4623-9B6C-9AEA5F2A5AA9}" type="sibTrans" cxnId="{D1E79A92-0A63-41F4-A417-C564991105DC}">
      <dgm:prSet/>
      <dgm:spPr/>
      <dgm:t>
        <a:bodyPr/>
        <a:lstStyle/>
        <a:p>
          <a:endParaRPr lang="en-US"/>
        </a:p>
      </dgm:t>
    </dgm:pt>
    <dgm:pt modelId="{191B9664-63DA-43AE-9CF0-25FD7EA7EC16}" type="sibTrans" cxnId="{9E0ECED5-E728-443B-82BA-B8860451413F}">
      <dgm:prSet/>
      <dgm:spPr/>
      <dgm:t>
        <a:bodyPr/>
        <a:lstStyle/>
        <a:p>
          <a:endParaRPr lang="en-US"/>
        </a:p>
      </dgm:t>
    </dgm:pt>
    <dgm:pt modelId="{66BBEF01-360C-4427-92DF-55A3752D6873}" type="parTrans" cxnId="{372CFEE3-80A8-488B-8F7E-CD917C3AE033}">
      <dgm:prSet/>
      <dgm:spPr/>
      <dgm:t>
        <a:bodyPr/>
        <a:lstStyle/>
        <a:p>
          <a:endParaRPr lang="en-US"/>
        </a:p>
      </dgm:t>
    </dgm:pt>
    <dgm:pt modelId="{1C4C3473-F19C-4507-89A5-1CB80AA6427E}">
      <dgm:prSet/>
      <dgm:spPr>
        <a:solidFill>
          <a:srgbClr val="FF0000"/>
        </a:solidFill>
      </dgm:spPr>
      <dgm:t>
        <a:bodyPr/>
        <a:lstStyle/>
        <a:p>
          <a:r>
            <a:rPr lang="en-US"/>
            <a:t>6</a:t>
          </a:r>
        </a:p>
      </dgm:t>
    </dgm:pt>
    <dgm:pt modelId="{39507900-3B2E-460A-A1C6-AB0889142085}" type="parTrans" cxnId="{EAC137B6-4CF1-4E93-8A09-801ADDF771FC}">
      <dgm:prSet/>
      <dgm:spPr/>
      <dgm:t>
        <a:bodyPr/>
        <a:lstStyle/>
        <a:p>
          <a:endParaRPr lang="en-US"/>
        </a:p>
      </dgm:t>
    </dgm:pt>
    <dgm:pt modelId="{80FFC77D-0A84-448E-901B-0000D216A66E}">
      <dgm:prSet/>
      <dgm:spPr/>
      <dgm:t>
        <a:bodyPr/>
        <a:lstStyle/>
        <a:p>
          <a:r>
            <a:rPr lang="en-US"/>
            <a:t>Incarceration as Treatment</a:t>
          </a:r>
        </a:p>
      </dgm:t>
    </dgm:pt>
    <dgm:pt modelId="{16829A18-28ED-4005-BCCE-B273BF0561C1}" type="sibTrans" cxnId="{EAC137B6-4CF1-4E93-8A09-801ADDF771FC}">
      <dgm:prSet/>
      <dgm:spPr/>
      <dgm:t>
        <a:bodyPr/>
        <a:lstStyle/>
        <a:p>
          <a:endParaRPr lang="en-US"/>
        </a:p>
      </dgm:t>
    </dgm:pt>
    <dgm:pt modelId="{10B8CF21-AD56-43AD-83FA-D55D0E082494}" type="parTrans" cxnId="{C90F8742-A799-48CC-9160-5E2C4D6184D0}">
      <dgm:prSet/>
      <dgm:spPr/>
      <dgm:t>
        <a:bodyPr/>
        <a:lstStyle/>
        <a:p>
          <a:endParaRPr lang="en-US"/>
        </a:p>
      </dgm:t>
    </dgm:pt>
    <dgm:pt modelId="{3B4BBC32-EF59-4A0C-BFA9-CD5F9820BAB2}">
      <dgm:prSet/>
      <dgm:spPr/>
      <dgm:t>
        <a:bodyPr/>
        <a:lstStyle/>
        <a:p>
          <a:r>
            <a:rPr lang="en-US"/>
            <a:t>(not medically acceptable) </a:t>
          </a:r>
        </a:p>
      </dgm:t>
    </dgm:pt>
    <dgm:pt modelId="{3548EB70-DA9E-4BE1-AB59-1A05A53BEE80}" type="sibTrans" cxnId="{C90F8742-A799-48CC-9160-5E2C4D6184D0}">
      <dgm:prSet/>
      <dgm:spPr/>
      <dgm:t>
        <a:bodyPr/>
        <a:lstStyle/>
        <a:p>
          <a:endParaRPr lang="en-US"/>
        </a:p>
      </dgm:t>
    </dgm:pt>
    <dgm:pt modelId="{B83BDB53-99CC-4D59-895A-250D3BF1E5D6}" type="sibTrans" cxnId="{372CFEE3-80A8-488B-8F7E-CD917C3AE033}">
      <dgm:prSet/>
      <dgm:spPr/>
      <dgm:t>
        <a:bodyPr/>
        <a:lstStyle/>
        <a:p>
          <a:endParaRPr lang="en-US"/>
        </a:p>
      </dgm:t>
    </dgm:pt>
    <dgm:pt modelId="{D62FC43D-5D5E-46F3-9E17-48C75B0CE535}" type="pres">
      <dgm:prSet presAssocID="{4F90A36E-3DD7-49F5-BAEB-B6EBEABA50CA}" presName="linearFlow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8DC1F1-CB6A-453E-83A1-CA32368860BC}" type="pres">
      <dgm:prSet presAssocID="{4FAF05E6-FEC4-4212-B80B-358429051696}" presName="composite"/>
      <dgm:spPr/>
      <dgm:t>
        <a:bodyPr/>
        <a:lstStyle/>
        <a:p/>
      </dgm:t>
    </dgm:pt>
    <dgm:pt modelId="{6A0AE38A-4347-4A80-A72B-790A9F1F08C4}" type="pres">
      <dgm:prSet presAssocID="{4FAF05E6-FEC4-4212-B80B-358429051696}" presName="parentText" presStyleLbl="alignNode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E61D5B-57F6-471B-BBEB-890A7321B335}" type="pres">
      <dgm:prSet presAssocID="{4FAF05E6-FEC4-4212-B80B-358429051696}" presName="descendantText" presStyleLbl="alignAcc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9A918-6782-429E-885B-9F78145666C3}" type="pres">
      <dgm:prSet presAssocID="{505BFF82-58DA-4A13-BCDC-A51BFEF9C882}" presName="sp"/>
      <dgm:spPr/>
      <dgm:t>
        <a:bodyPr/>
        <a:lstStyle/>
        <a:p/>
      </dgm:t>
    </dgm:pt>
    <dgm:pt modelId="{0CE3B88C-3BA7-40C5-9DA5-EFB60DC32E27}" type="pres">
      <dgm:prSet presAssocID="{B49CB02A-9AC5-492C-8CA4-4DDDD1C8C611}" presName="composite"/>
      <dgm:spPr/>
      <dgm:t>
        <a:bodyPr/>
        <a:lstStyle/>
        <a:p/>
      </dgm:t>
    </dgm:pt>
    <dgm:pt modelId="{D948E2CB-9A3E-4B01-AB8E-5AB6ABA36BB3}" type="pres">
      <dgm:prSet presAssocID="{B49CB02A-9AC5-492C-8CA4-4DDDD1C8C611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E03706-F3BA-417B-B7B6-CE27A2E2B561}" type="pres">
      <dgm:prSet presAssocID="{B49CB02A-9AC5-492C-8CA4-4DDDD1C8C611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53796-DF08-49EE-AFE7-62C7B1EC3022}" type="pres">
      <dgm:prSet presAssocID="{83BDF9EB-19D5-4D60-AE6B-B44A5322341E}" presName="sp"/>
      <dgm:spPr/>
      <dgm:t>
        <a:bodyPr/>
        <a:lstStyle/>
        <a:p/>
      </dgm:t>
    </dgm:pt>
    <dgm:pt modelId="{AD5A1AB8-8532-414D-967E-A479D3926799}" type="pres">
      <dgm:prSet presAssocID="{E7BFD15F-51AD-4410-91A7-A390DA89BDCA}" presName="composite"/>
      <dgm:spPr/>
      <dgm:t>
        <a:bodyPr/>
        <a:lstStyle/>
        <a:p/>
      </dgm:t>
    </dgm:pt>
    <dgm:pt modelId="{34CB70B6-7CD8-4EE2-B6A0-0BAB5D615674}" type="pres">
      <dgm:prSet presAssocID="{E7BFD15F-51AD-4410-91A7-A390DA89BDC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FDC0C0-9A96-4F52-8289-3D9C0C40D75A}" type="pres">
      <dgm:prSet presAssocID="{E7BFD15F-51AD-4410-91A7-A390DA89BDC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96DED-D137-42AA-A3F3-5DA98D1779A0}" type="pres">
      <dgm:prSet presAssocID="{CCC17558-2904-4555-A30F-0EAEB7DC44B1}" presName="sp"/>
      <dgm:spPr/>
      <dgm:t>
        <a:bodyPr/>
        <a:lstStyle/>
        <a:p/>
      </dgm:t>
    </dgm:pt>
    <dgm:pt modelId="{4EADAC8B-D82D-4D5F-A6EF-B8CC741571AD}" type="pres">
      <dgm:prSet presAssocID="{73D207E3-597B-465E-B33E-329FB6BA9E1B}" presName="composite"/>
      <dgm:spPr/>
      <dgm:t>
        <a:bodyPr/>
        <a:lstStyle/>
        <a:p/>
      </dgm:t>
    </dgm:pt>
    <dgm:pt modelId="{D918871D-9397-4855-BB3A-8483BC2198D9}" type="pres">
      <dgm:prSet presAssocID="{73D207E3-597B-465E-B33E-329FB6BA9E1B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47935E-4633-4651-A89A-24A1A50FA838}" type="pres">
      <dgm:prSet presAssocID="{73D207E3-597B-465E-B33E-329FB6BA9E1B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853FF1-B3DE-4C31-8188-779869E52BE8}" type="pres">
      <dgm:prSet presAssocID="{5A1899D7-D635-4FD3-94C0-15D6791122A9}" presName="sp"/>
      <dgm:spPr/>
      <dgm:t>
        <a:bodyPr/>
        <a:lstStyle/>
        <a:p/>
      </dgm:t>
    </dgm:pt>
    <dgm:pt modelId="{CBB9F439-C098-496C-8FDD-EFBDA1469FB9}" type="pres">
      <dgm:prSet presAssocID="{3C89CFDD-4E6B-4106-A026-EF95180FB9AD}" presName="composite"/>
      <dgm:spPr/>
      <dgm:t>
        <a:bodyPr/>
        <a:lstStyle/>
        <a:p/>
      </dgm:t>
    </dgm:pt>
    <dgm:pt modelId="{9F96EDE0-96A4-402C-87F7-20AFFE8D4F0E}" type="pres">
      <dgm:prSet presAssocID="{3C89CFDD-4E6B-4106-A026-EF95180FB9AD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40D81-C9EC-41B2-859E-4194ECD73186}" type="pres">
      <dgm:prSet presAssocID="{3C89CFDD-4E6B-4106-A026-EF95180FB9AD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06B8DC-B8ED-46DF-BBE8-C515511F2E8B}" type="pres">
      <dgm:prSet presAssocID="{191B9664-63DA-43AE-9CF0-25FD7EA7EC16}" presName="sp"/>
      <dgm:spPr/>
      <dgm:t>
        <a:bodyPr/>
        <a:lstStyle/>
        <a:p/>
      </dgm:t>
    </dgm:pt>
    <dgm:pt modelId="{A9F312CB-8312-44C6-8662-6EB806A82CD3}" type="pres">
      <dgm:prSet presAssocID="{1C4C3473-F19C-4507-89A5-1CB80AA6427E}" presName="composite"/>
      <dgm:spPr/>
      <dgm:t>
        <a:bodyPr/>
        <a:lstStyle/>
        <a:p/>
      </dgm:t>
    </dgm:pt>
    <dgm:pt modelId="{F0EA5F67-8787-4075-BACC-FCA4BF5A9BC8}" type="pres">
      <dgm:prSet presAssocID="{1C4C3473-F19C-4507-89A5-1CB80AA6427E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45DE51-7A26-4DDC-95B9-9098A60D089F}" type="pres">
      <dgm:prSet presAssocID="{1C4C3473-F19C-4507-89A5-1CB80AA6427E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FEB0468-13E0-4C23-9B31-7A5A13860D08}" srcId="{4F90A36E-3DD7-49F5-BAEB-B6EBEABA50CA}" destId="{4FAF05E6-FEC4-4212-B80B-358429051696}" srcOrd="0" destOrd="0" parTransId="{07DC3897-4714-45C0-92D7-62D6D54203AC}" sibTransId="{505BFF82-58DA-4A13-BCDC-A51BFEF9C882}"/>
    <dgm:cxn modelId="{1C6E2516-62F0-48E1-B89F-B03EF5530732}" srcId="{4FAF05E6-FEC4-4212-B80B-358429051696}" destId="{C096F327-7A32-4260-8E9A-84422F32BDDD}" srcOrd="0" destOrd="0" parTransId="{A6574C74-5A7D-4E5D-870E-E03A71E1D29B}" sibTransId="{A98E3254-D54B-48E4-B213-7454D6630103}"/>
    <dgm:cxn modelId="{50925796-62DE-49DF-A4AE-51B58DD24325}" srcId="{4FAF05E6-FEC4-4212-B80B-358429051696}" destId="{79BF9D4B-B40A-474F-8EF6-C8A93891138E}" srcOrd="1" destOrd="0" parTransId="{4F2C6E8D-29E0-41CD-A4FD-BE25B3E47AFA}" sibTransId="{8702F106-83BB-4A2B-81FC-3CDBEC918D9A}"/>
    <dgm:cxn modelId="{465C8F64-A0B8-4D75-8ADF-ADD681848E2C}" srcId="{4F90A36E-3DD7-49F5-BAEB-B6EBEABA50CA}" destId="{B49CB02A-9AC5-492C-8CA4-4DDDD1C8C611}" srcOrd="1" destOrd="0" parTransId="{AE37F310-1DA9-4F07-88CA-7B35693EA562}" sibTransId="{83BDF9EB-19D5-4D60-AE6B-B44A5322341E}"/>
    <dgm:cxn modelId="{1D45AC89-A6DF-4EC0-914D-8121D9A7FF01}" srcId="{B49CB02A-9AC5-492C-8CA4-4DDDD1C8C611}" destId="{7C0540E6-FA1A-4993-93C1-A1ECAC1D4583}" srcOrd="0" destOrd="0" parTransId="{16D7CEC0-96C7-48A6-983C-15DF1E872099}" sibTransId="{8E47CD8E-DD18-4FE1-A881-668B40B57DB3}"/>
    <dgm:cxn modelId="{7F477E51-B9F7-463B-9A0D-F80853B28E99}" srcId="{B49CB02A-9AC5-492C-8CA4-4DDDD1C8C611}" destId="{1DC3B6F9-067D-4280-A261-7FFE9B586B8B}" srcOrd="1" destOrd="0" parTransId="{868CA178-BEF2-490D-947A-F4D4D7B7D98B}" sibTransId="{C56AF512-304F-45F8-8F99-04424BA04CBC}"/>
    <dgm:cxn modelId="{6553017B-0072-43A5-8759-AA36720C9B3C}" srcId="{4F90A36E-3DD7-49F5-BAEB-B6EBEABA50CA}" destId="{E7BFD15F-51AD-4410-91A7-A390DA89BDCA}" srcOrd="2" destOrd="0" parTransId="{92355DF4-42C8-4DBF-B90F-1DBA0F90296A}" sibTransId="{CCC17558-2904-4555-A30F-0EAEB7DC44B1}"/>
    <dgm:cxn modelId="{68C221E3-DE06-4575-B808-4AC11BF17E23}" srcId="{E7BFD15F-51AD-4410-91A7-A390DA89BDCA}" destId="{6EF3D92F-224C-445D-87E6-1C11FDCEB510}" srcOrd="0" destOrd="0" parTransId="{D859532C-5027-4008-92EE-9C3A587FBB53}" sibTransId="{8A0EDE8C-2EEA-43A9-AE8D-71CB32770E7E}"/>
    <dgm:cxn modelId="{1EB9DEBB-69D9-45E0-AA05-3717EDD90C84}" srcId="{E7BFD15F-51AD-4410-91A7-A390DA89BDCA}" destId="{95B7E16E-57B0-4B52-A3EF-DAE498F1C568}" srcOrd="1" destOrd="0" parTransId="{AA855DBA-E09D-48A3-BEEB-1411139C7F3D}" sibTransId="{B8687E7B-7EBD-4BA8-8C70-F5B045BB383B}"/>
    <dgm:cxn modelId="{768C6959-748E-4E8E-A2F7-91C79C34F8FD}" srcId="{4F90A36E-3DD7-49F5-BAEB-B6EBEABA50CA}" destId="{73D207E3-597B-465E-B33E-329FB6BA9E1B}" srcOrd="3" destOrd="0" parTransId="{F04E7E18-05BA-4D7D-8297-F3BC85D004ED}" sibTransId="{5A1899D7-D635-4FD3-94C0-15D6791122A9}"/>
    <dgm:cxn modelId="{ED03FFAE-660F-4BEC-96FA-F3C0D164B5DF}" srcId="{73D207E3-597B-465E-B33E-329FB6BA9E1B}" destId="{87D0E448-0E50-450D-B121-6E82032EB7BC}" srcOrd="0" destOrd="0" parTransId="{76B17EA0-8B25-49C0-B535-B110044247D1}" sibTransId="{AE50677D-BD66-4AE1-8D8D-063251F6CF98}"/>
    <dgm:cxn modelId="{C0AD3524-0BF8-4226-B7A1-485D0BE993B7}" srcId="{73D207E3-597B-465E-B33E-329FB6BA9E1B}" destId="{32FC98C2-063F-4F05-9E3A-53888B61D2A5}" srcOrd="1" destOrd="0" parTransId="{BC29632E-90D2-4621-82B9-182687B9F7BB}" sibTransId="{7076EB22-B910-4D5F-8705-7CF70FB50EE0}"/>
    <dgm:cxn modelId="{9E0ECED5-E728-443B-82BA-B8860451413F}" srcId="{4F90A36E-3DD7-49F5-BAEB-B6EBEABA50CA}" destId="{3C89CFDD-4E6B-4106-A026-EF95180FB9AD}" srcOrd="4" destOrd="0" parTransId="{822C2BDD-3E0C-4AE9-8D21-6A716DF13F50}" sibTransId="{191B9664-63DA-43AE-9CF0-25FD7EA7EC16}"/>
    <dgm:cxn modelId="{5A69803D-8C51-4BCE-8C4C-4C83885B010A}" srcId="{3C89CFDD-4E6B-4106-A026-EF95180FB9AD}" destId="{36FC4C66-1B93-4ED3-A918-9E311B399203}" srcOrd="0" destOrd="0" parTransId="{809899A6-9FC8-48D0-BD3B-4DFA1DFF89BC}" sibTransId="{9761A37D-BC8E-403C-B8AA-9BE0CE148B90}"/>
    <dgm:cxn modelId="{D1E79A92-0A63-41F4-A417-C564991105DC}" srcId="{3C89CFDD-4E6B-4106-A026-EF95180FB9AD}" destId="{2F2AB23E-C147-48EB-91F8-18FBE12BD4EB}" srcOrd="1" destOrd="0" parTransId="{96687A9F-2842-4680-A340-253D4C70A14B}" sibTransId="{3C528530-881A-4623-9B6C-9AEA5F2A5AA9}"/>
    <dgm:cxn modelId="{372CFEE3-80A8-488B-8F7E-CD917C3AE033}" srcId="{4F90A36E-3DD7-49F5-BAEB-B6EBEABA50CA}" destId="{1C4C3473-F19C-4507-89A5-1CB80AA6427E}" srcOrd="5" destOrd="0" parTransId="{66BBEF01-360C-4427-92DF-55A3752D6873}" sibTransId="{B83BDB53-99CC-4D59-895A-250D3BF1E5D6}"/>
    <dgm:cxn modelId="{EAC137B6-4CF1-4E93-8A09-801ADDF771FC}" srcId="{1C4C3473-F19C-4507-89A5-1CB80AA6427E}" destId="{80FFC77D-0A84-448E-901B-0000D216A66E}" srcOrd="0" destOrd="0" parTransId="{39507900-3B2E-460A-A1C6-AB0889142085}" sibTransId="{16829A18-28ED-4005-BCCE-B273BF0561C1}"/>
    <dgm:cxn modelId="{C90F8742-A799-48CC-9160-5E2C4D6184D0}" srcId="{1C4C3473-F19C-4507-89A5-1CB80AA6427E}" destId="{3B4BBC32-EF59-4A0C-BFA9-CD5F9820BAB2}" srcOrd="1" destOrd="0" parTransId="{10B8CF21-AD56-43AD-83FA-D55D0E082494}" sibTransId="{3548EB70-DA9E-4BE1-AB59-1A05A53BEE80}"/>
    <dgm:cxn modelId="{FDDD8642-0090-4E75-97D4-0EAFF9FBC135}" type="presOf" srcId="{4F90A36E-3DD7-49F5-BAEB-B6EBEABA50CA}" destId="{D62FC43D-5D5E-46F3-9E17-48C75B0CE535}" srcOrd="0" destOrd="0" presId="urn:microsoft.com/office/officeart/2005/8/layout/chevron2"/>
    <dgm:cxn modelId="{43D14C00-D620-40E1-A94B-EF1B592FC96F}" type="presParOf" srcId="{D62FC43D-5D5E-46F3-9E17-48C75B0CE535}" destId="{B68DC1F1-CB6A-453E-83A1-CA32368860BC}" srcOrd="0" destOrd="0" presId="urn:microsoft.com/office/officeart/2005/8/layout/chevron2"/>
    <dgm:cxn modelId="{D0150816-1FAA-4369-977E-FC7948A3CFF0}" type="presParOf" srcId="{B68DC1F1-CB6A-453E-83A1-CA32368860BC}" destId="{6A0AE38A-4347-4A80-A72B-790A9F1F08C4}" srcOrd="0" destOrd="0" presId="urn:microsoft.com/office/officeart/2005/8/layout/chevron2"/>
    <dgm:cxn modelId="{600BB619-3154-4C9A-AD16-1AC6941F6089}" type="presOf" srcId="{4FAF05E6-FEC4-4212-B80B-358429051696}" destId="{6A0AE38A-4347-4A80-A72B-790A9F1F08C4}" srcOrd="0" destOrd="0" presId="urn:microsoft.com/office/officeart/2005/8/layout/chevron2"/>
    <dgm:cxn modelId="{F7AFB6F1-BED1-4FF3-9D23-3983ED6888AD}" type="presParOf" srcId="{B68DC1F1-CB6A-453E-83A1-CA32368860BC}" destId="{CEE61D5B-57F6-471B-BBEB-890A7321B335}" srcOrd="1" destOrd="0" presId="urn:microsoft.com/office/officeart/2005/8/layout/chevron2"/>
    <dgm:cxn modelId="{9752D53D-4276-419C-8244-77304F09D3EA}" type="presOf" srcId="{C096F327-7A32-4260-8E9A-84422F32BDDD}" destId="{CEE61D5B-57F6-471B-BBEB-890A7321B335}" srcOrd="0" destOrd="0" presId="urn:microsoft.com/office/officeart/2005/8/layout/chevron2"/>
    <dgm:cxn modelId="{C7413A93-A0EB-42B7-8A0A-1995A183A27D}" type="presOf" srcId="{79BF9D4B-B40A-474F-8EF6-C8A93891138E}" destId="{CEE61D5B-57F6-471B-BBEB-890A7321B335}" srcOrd="0" destOrd="1" presId="urn:microsoft.com/office/officeart/2005/8/layout/chevron2"/>
    <dgm:cxn modelId="{A22C670D-EEAB-4443-8B37-6207A1BFDC6E}" type="presParOf" srcId="{D62FC43D-5D5E-46F3-9E17-48C75B0CE535}" destId="{D259A918-6782-429E-885B-9F78145666C3}" srcOrd="1" destOrd="0" presId="urn:microsoft.com/office/officeart/2005/8/layout/chevron2"/>
    <dgm:cxn modelId="{DEF4C576-620C-4B96-A36B-117EE09B575B}" type="presParOf" srcId="{D62FC43D-5D5E-46F3-9E17-48C75B0CE535}" destId="{0CE3B88C-3BA7-40C5-9DA5-EFB60DC32E27}" srcOrd="2" destOrd="0" presId="urn:microsoft.com/office/officeart/2005/8/layout/chevron2"/>
    <dgm:cxn modelId="{497086B1-E525-4B7B-B172-9C9F2FE72939}" type="presParOf" srcId="{0CE3B88C-3BA7-40C5-9DA5-EFB60DC32E27}" destId="{D948E2CB-9A3E-4B01-AB8E-5AB6ABA36BB3}" srcOrd="0" destOrd="0" presId="urn:microsoft.com/office/officeart/2005/8/layout/chevron2"/>
    <dgm:cxn modelId="{9E2998ED-4862-4F56-ADAD-745DB1E4E10D}" type="presOf" srcId="{B49CB02A-9AC5-492C-8CA4-4DDDD1C8C611}" destId="{D948E2CB-9A3E-4B01-AB8E-5AB6ABA36BB3}" srcOrd="0" destOrd="0" presId="urn:microsoft.com/office/officeart/2005/8/layout/chevron2"/>
    <dgm:cxn modelId="{884E28F9-3F22-46A3-BF67-CE10A1DDDEF5}" type="presParOf" srcId="{0CE3B88C-3BA7-40C5-9DA5-EFB60DC32E27}" destId="{03E03706-F3BA-417B-B7B6-CE27A2E2B561}" srcOrd="1" destOrd="0" presId="urn:microsoft.com/office/officeart/2005/8/layout/chevron2"/>
    <dgm:cxn modelId="{24B8365B-8CF3-4269-A0C6-8434CB3D8CCE}" type="presOf" srcId="{7C0540E6-FA1A-4993-93C1-A1ECAC1D4583}" destId="{03E03706-F3BA-417B-B7B6-CE27A2E2B561}" srcOrd="0" destOrd="0" presId="urn:microsoft.com/office/officeart/2005/8/layout/chevron2"/>
    <dgm:cxn modelId="{13C84639-05C2-43FE-9D5B-D9AF1070B6D8}" type="presOf" srcId="{1DC3B6F9-067D-4280-A261-7FFE9B586B8B}" destId="{03E03706-F3BA-417B-B7B6-CE27A2E2B561}" srcOrd="0" destOrd="1" presId="urn:microsoft.com/office/officeart/2005/8/layout/chevron2"/>
    <dgm:cxn modelId="{FCFD5DF5-525A-4DA6-BEEC-E4AB55B137A6}" type="presParOf" srcId="{D62FC43D-5D5E-46F3-9E17-48C75B0CE535}" destId="{BF053796-DF08-49EE-AFE7-62C7B1EC3022}" srcOrd="3" destOrd="0" presId="urn:microsoft.com/office/officeart/2005/8/layout/chevron2"/>
    <dgm:cxn modelId="{6622A2EF-1149-4E4B-9201-7CC66F54065C}" type="presParOf" srcId="{D62FC43D-5D5E-46F3-9E17-48C75B0CE535}" destId="{AD5A1AB8-8532-414D-967E-A479D3926799}" srcOrd="4" destOrd="0" presId="urn:microsoft.com/office/officeart/2005/8/layout/chevron2"/>
    <dgm:cxn modelId="{02D77348-153D-45D1-875E-232CDCE16EB3}" type="presParOf" srcId="{AD5A1AB8-8532-414D-967E-A479D3926799}" destId="{34CB70B6-7CD8-4EE2-B6A0-0BAB5D615674}" srcOrd="0" destOrd="0" presId="urn:microsoft.com/office/officeart/2005/8/layout/chevron2"/>
    <dgm:cxn modelId="{FE3C7533-8A24-4706-903B-F402090470DA}" type="presOf" srcId="{E7BFD15F-51AD-4410-91A7-A390DA89BDCA}" destId="{34CB70B6-7CD8-4EE2-B6A0-0BAB5D615674}" srcOrd="0" destOrd="0" presId="urn:microsoft.com/office/officeart/2005/8/layout/chevron2"/>
    <dgm:cxn modelId="{AA4757FB-7424-418E-9484-44E09800E423}" type="presParOf" srcId="{AD5A1AB8-8532-414D-967E-A479D3926799}" destId="{7DFDC0C0-9A96-4F52-8289-3D9C0C40D75A}" srcOrd="1" destOrd="0" presId="urn:microsoft.com/office/officeart/2005/8/layout/chevron2"/>
    <dgm:cxn modelId="{916135EB-8759-4210-B1AE-717EBFC19D55}" type="presOf" srcId="{6EF3D92F-224C-445D-87E6-1C11FDCEB510}" destId="{7DFDC0C0-9A96-4F52-8289-3D9C0C40D75A}" srcOrd="0" destOrd="0" presId="urn:microsoft.com/office/officeart/2005/8/layout/chevron2"/>
    <dgm:cxn modelId="{6CA5547C-A093-4680-9A7C-9512124D4F54}" type="presOf" srcId="{95B7E16E-57B0-4B52-A3EF-DAE498F1C568}" destId="{7DFDC0C0-9A96-4F52-8289-3D9C0C40D75A}" srcOrd="0" destOrd="1" presId="urn:microsoft.com/office/officeart/2005/8/layout/chevron2"/>
    <dgm:cxn modelId="{ABB39129-41FB-44B8-B8B2-1969FED4F9FB}" type="presParOf" srcId="{D62FC43D-5D5E-46F3-9E17-48C75B0CE535}" destId="{B1B96DED-D137-42AA-A3F3-5DA98D1779A0}" srcOrd="5" destOrd="0" presId="urn:microsoft.com/office/officeart/2005/8/layout/chevron2"/>
    <dgm:cxn modelId="{79FF4D60-D21D-4BDA-B5D5-584FDAE65B9E}" type="presParOf" srcId="{D62FC43D-5D5E-46F3-9E17-48C75B0CE535}" destId="{4EADAC8B-D82D-4D5F-A6EF-B8CC741571AD}" srcOrd="6" destOrd="0" presId="urn:microsoft.com/office/officeart/2005/8/layout/chevron2"/>
    <dgm:cxn modelId="{D45130CA-0FE9-4AC4-9175-20F0167ECE70}" type="presParOf" srcId="{4EADAC8B-D82D-4D5F-A6EF-B8CC741571AD}" destId="{D918871D-9397-4855-BB3A-8483BC2198D9}" srcOrd="0" destOrd="0" presId="urn:microsoft.com/office/officeart/2005/8/layout/chevron2"/>
    <dgm:cxn modelId="{362B95AC-CFAB-4811-BDED-727F8D2257AB}" type="presOf" srcId="{73D207E3-597B-465E-B33E-329FB6BA9E1B}" destId="{D918871D-9397-4855-BB3A-8483BC2198D9}" srcOrd="0" destOrd="0" presId="urn:microsoft.com/office/officeart/2005/8/layout/chevron2"/>
    <dgm:cxn modelId="{99406361-0108-4B31-8D44-8B61DC50898A}" type="presParOf" srcId="{4EADAC8B-D82D-4D5F-A6EF-B8CC741571AD}" destId="{FD47935E-4633-4651-A89A-24A1A50FA838}" srcOrd="1" destOrd="0" presId="urn:microsoft.com/office/officeart/2005/8/layout/chevron2"/>
    <dgm:cxn modelId="{AF7749C3-D892-4CF5-AB07-6E7068322E23}" type="presOf" srcId="{87D0E448-0E50-450D-B121-6E82032EB7BC}" destId="{FD47935E-4633-4651-A89A-24A1A50FA838}" srcOrd="0" destOrd="0" presId="urn:microsoft.com/office/officeart/2005/8/layout/chevron2"/>
    <dgm:cxn modelId="{631BBB6D-D67F-42CF-8BA0-7AE7558E018F}" type="presOf" srcId="{32FC98C2-063F-4F05-9E3A-53888B61D2A5}" destId="{FD47935E-4633-4651-A89A-24A1A50FA838}" srcOrd="0" destOrd="1" presId="urn:microsoft.com/office/officeart/2005/8/layout/chevron2"/>
    <dgm:cxn modelId="{616CFD66-716E-4BD2-B679-6459B8F211A1}" type="presParOf" srcId="{D62FC43D-5D5E-46F3-9E17-48C75B0CE535}" destId="{4A853FF1-B3DE-4C31-8188-779869E52BE8}" srcOrd="7" destOrd="0" presId="urn:microsoft.com/office/officeart/2005/8/layout/chevron2"/>
    <dgm:cxn modelId="{BBB7A83D-1BCD-41BC-A119-E1E89D8A6233}" type="presParOf" srcId="{D62FC43D-5D5E-46F3-9E17-48C75B0CE535}" destId="{CBB9F439-C098-496C-8FDD-EFBDA1469FB9}" srcOrd="8" destOrd="0" presId="urn:microsoft.com/office/officeart/2005/8/layout/chevron2"/>
    <dgm:cxn modelId="{89A97948-B97A-4EDD-AEA0-E9E18FA964F7}" type="presParOf" srcId="{CBB9F439-C098-496C-8FDD-EFBDA1469FB9}" destId="{9F96EDE0-96A4-402C-87F7-20AFFE8D4F0E}" srcOrd="0" destOrd="0" presId="urn:microsoft.com/office/officeart/2005/8/layout/chevron2"/>
    <dgm:cxn modelId="{41A86942-49EA-41A7-8695-EF12CF9C3EB3}" type="presOf" srcId="{3C89CFDD-4E6B-4106-A026-EF95180FB9AD}" destId="{9F96EDE0-96A4-402C-87F7-20AFFE8D4F0E}" srcOrd="0" destOrd="0" presId="urn:microsoft.com/office/officeart/2005/8/layout/chevron2"/>
    <dgm:cxn modelId="{CE993BB0-CE5B-4D53-BB1D-0DC56D118E92}" type="presParOf" srcId="{CBB9F439-C098-496C-8FDD-EFBDA1469FB9}" destId="{DF040D81-C9EC-41B2-859E-4194ECD73186}" srcOrd="1" destOrd="0" presId="urn:microsoft.com/office/officeart/2005/8/layout/chevron2"/>
    <dgm:cxn modelId="{45F66D42-DE8D-4177-A960-70C71B18897E}" type="presOf" srcId="{36FC4C66-1B93-4ED3-A918-9E311B399203}" destId="{DF040D81-C9EC-41B2-859E-4194ECD73186}" srcOrd="0" destOrd="0" presId="urn:microsoft.com/office/officeart/2005/8/layout/chevron2"/>
    <dgm:cxn modelId="{460287EB-9B46-4042-8F15-C275B9DF4574}" type="presOf" srcId="{2F2AB23E-C147-48EB-91F8-18FBE12BD4EB}" destId="{DF040D81-C9EC-41B2-859E-4194ECD73186}" srcOrd="0" destOrd="1" presId="urn:microsoft.com/office/officeart/2005/8/layout/chevron2"/>
    <dgm:cxn modelId="{A24BE7F8-7F23-4352-BA74-01807376D2B7}" type="presParOf" srcId="{D62FC43D-5D5E-46F3-9E17-48C75B0CE535}" destId="{8F06B8DC-B8ED-46DF-BBE8-C515511F2E8B}" srcOrd="9" destOrd="0" presId="urn:microsoft.com/office/officeart/2005/8/layout/chevron2"/>
    <dgm:cxn modelId="{43B324A8-2582-4942-A762-87EC975ADB21}" type="presParOf" srcId="{D62FC43D-5D5E-46F3-9E17-48C75B0CE535}" destId="{A9F312CB-8312-44C6-8662-6EB806A82CD3}" srcOrd="10" destOrd="0" presId="urn:microsoft.com/office/officeart/2005/8/layout/chevron2"/>
    <dgm:cxn modelId="{1371F914-8D06-4541-81B6-085FAC37FB8C}" type="presParOf" srcId="{A9F312CB-8312-44C6-8662-6EB806A82CD3}" destId="{F0EA5F67-8787-4075-BACC-FCA4BF5A9BC8}" srcOrd="0" destOrd="0" presId="urn:microsoft.com/office/officeart/2005/8/layout/chevron2"/>
    <dgm:cxn modelId="{FE381442-BE63-4E2A-8029-4A6F6679204A}" type="presOf" srcId="{1C4C3473-F19C-4507-89A5-1CB80AA6427E}" destId="{F0EA5F67-8787-4075-BACC-FCA4BF5A9BC8}" srcOrd="0" destOrd="0" presId="urn:microsoft.com/office/officeart/2005/8/layout/chevron2"/>
    <dgm:cxn modelId="{D6ACF0E3-21CF-4F45-9C09-21AD7CEDE6B1}" type="presParOf" srcId="{A9F312CB-8312-44C6-8662-6EB806A82CD3}" destId="{EC45DE51-7A26-4DDC-95B9-9098A60D089F}" srcOrd="1" destOrd="0" presId="urn:microsoft.com/office/officeart/2005/8/layout/chevron2"/>
    <dgm:cxn modelId="{BFD2E85D-B953-4FF4-80F4-02DEE8C73F76}" type="presOf" srcId="{80FFC77D-0A84-448E-901B-0000D216A66E}" destId="{EC45DE51-7A26-4DDC-95B9-9098A60D089F}" srcOrd="0" destOrd="0" presId="urn:microsoft.com/office/officeart/2005/8/layout/chevron2"/>
    <dgm:cxn modelId="{207C520E-CE07-4BE7-9D24-CD7933A38403}" type="presOf" srcId="{3B4BBC32-EF59-4A0C-BFA9-CD5F9820BAB2}" destId="{EC45DE51-7A26-4DDC-95B9-9098A60D089F}" srcOrd="0" destOrd="1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8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257CA130-C623-4AD9-8C67-01254F5C822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/>
      </dgm:t>
    </dgm:pt>
    <dgm:pt modelId="{827EB206-2E16-47BF-B6AA-7046D15E6F79}" type="parTrans" cxnId="{445094F2-E343-4A6A-8086-83C942438A38}">
      <dgm:prSet/>
      <dgm:spPr/>
      <dgm:t>
        <a:bodyPr/>
        <a:lstStyle/>
        <a:p>
          <a:endParaRPr lang="en-US"/>
        </a:p>
      </dgm:t>
    </dgm:pt>
    <dgm:pt modelId="{29E911AD-3400-4C7C-85E1-A72448AA7ABE}">
      <dgm:prSet phldrT="[Tex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200" b="1">
              <a:solidFill>
                <a:schemeClr val="tx1"/>
              </a:solidFill>
            </a:rPr>
            <a:t>NEEDLE EXCHANGE</a:t>
          </a:r>
        </a:p>
      </dgm:t>
    </dgm:pt>
    <dgm:pt modelId="{FE447BC3-7D8A-4941-B875-665A6C0FDB62}" type="sibTrans" cxnId="{445094F2-E343-4A6A-8086-83C942438A38}">
      <dgm:prSet/>
      <dgm:spPr/>
      <dgm:t>
        <a:bodyPr/>
        <a:lstStyle/>
        <a:p>
          <a:endParaRPr lang="en-US"/>
        </a:p>
      </dgm:t>
    </dgm:pt>
    <dgm:pt modelId="{DD8FD06C-3B03-4DD9-838F-C1FAA5F3B607}" type="parTrans" cxnId="{DD81CFDA-5A10-4A80-908E-26143E0CDD5B}">
      <dgm:prSet/>
      <dgm:spPr/>
      <dgm:t>
        <a:bodyPr/>
        <a:lstStyle/>
        <a:p>
          <a:endParaRPr lang="en-US"/>
        </a:p>
      </dgm:t>
    </dgm:pt>
    <dgm:pt modelId="{591D589E-705B-4F4E-BF3A-EFBEE3221CC0}">
      <dgm:prSet phldrT="[Text]" custT="1"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200" b="1">
              <a:solidFill>
                <a:schemeClr val="tx1"/>
              </a:solidFill>
            </a:rPr>
            <a:t>SAFE INJECTION</a:t>
          </a:r>
        </a:p>
        <a:p>
          <a:r>
            <a:rPr lang="en-US" sz="1200" b="1">
              <a:solidFill>
                <a:schemeClr val="tx1"/>
              </a:solidFill>
            </a:rPr>
            <a:t>SITES</a:t>
          </a:r>
        </a:p>
      </dgm:t>
    </dgm:pt>
    <dgm:pt modelId="{EFF7E9F6-866E-4B63-9DA6-F34BDF529F91}" type="sibTrans" cxnId="{DD81CFDA-5A10-4A80-908E-26143E0CDD5B}">
      <dgm:prSet/>
      <dgm:spPr/>
      <dgm:t>
        <a:bodyPr/>
        <a:lstStyle/>
        <a:p>
          <a:endParaRPr lang="en-US"/>
        </a:p>
      </dgm:t>
    </dgm:pt>
    <dgm:pt modelId="{F69C5DBD-B222-4180-905C-5AB8FE665605}" type="parTrans" cxnId="{C71369DE-55D2-44DF-87F5-7BC3A9382E92}">
      <dgm:prSet/>
      <dgm:spPr/>
      <dgm:t>
        <a:bodyPr/>
        <a:lstStyle/>
        <a:p>
          <a:endParaRPr lang="en-US"/>
        </a:p>
      </dgm:t>
    </dgm:pt>
    <dgm:pt modelId="{9F53A534-ED81-47C3-A795-85D61A1BA12C}">
      <dgm:prSet phldrT="[Text]"/>
      <dgm:spPr>
        <a:solidFill>
          <a:srgbClr val="FFFF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b="1">
              <a:solidFill>
                <a:schemeClr val="tx1"/>
              </a:solidFill>
            </a:rPr>
            <a:t>NARCAN</a:t>
          </a:r>
        </a:p>
        <a:p>
          <a:r>
            <a:rPr lang="en-US" b="1" u="none">
              <a:solidFill>
                <a:schemeClr val="tx1"/>
              </a:solidFill>
            </a:rPr>
            <a:t>2</a:t>
          </a:r>
          <a:r>
            <a:rPr lang="en-US" b="1" u="none" baseline="30000">
              <a:solidFill>
                <a:schemeClr val="tx1"/>
              </a:solidFill>
            </a:rPr>
            <a:t>nd</a:t>
          </a:r>
          <a:r>
            <a:rPr lang="en-US" b="1" u="none">
              <a:solidFill>
                <a:schemeClr val="tx1"/>
              </a:solidFill>
            </a:rPr>
            <a:t> CHANCE</a:t>
          </a:r>
        </a:p>
        <a:p>
          <a:r>
            <a:rPr lang="en-US" b="1" u="sng">
              <a:solidFill>
                <a:schemeClr val="tx1"/>
              </a:solidFill>
            </a:rPr>
            <a:t>NOT TREATMENT</a:t>
          </a:r>
        </a:p>
      </dgm:t>
    </dgm:pt>
    <dgm:pt modelId="{FE5E28B3-E80B-4D4C-8774-7D9ECDBC9C85}" type="sibTrans" cxnId="{C71369DE-55D2-44DF-87F5-7BC3A9382E92}">
      <dgm:prSet/>
      <dgm:spPr/>
      <dgm:t>
        <a:bodyPr/>
        <a:lstStyle/>
        <a:p>
          <a:endParaRPr lang="en-US"/>
        </a:p>
      </dgm:t>
    </dgm:pt>
    <dgm:pt modelId="{B51C174B-8F1F-4023-81FD-05AD6D9CFA45}" type="parTrans" cxnId="{D4EE6469-8918-4F2B-ABC2-E9059CA88843}">
      <dgm:prSet/>
      <dgm:spPr/>
      <dgm:t>
        <a:bodyPr/>
        <a:lstStyle/>
        <a:p>
          <a:endParaRPr lang="en-US"/>
        </a:p>
      </dgm:t>
    </dgm:pt>
    <dgm:pt modelId="{72013905-08EE-4D77-982A-927462B7AEAD}">
      <dgm:prSet phldrT="[Text]" custT="1"/>
      <dgm:spPr>
        <a:solidFill>
          <a:srgbClr val="92D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200" b="1">
              <a:solidFill>
                <a:schemeClr val="tx1"/>
              </a:solidFill>
            </a:rPr>
            <a:t>ABSTINENCE ONLY</a:t>
          </a:r>
        </a:p>
      </dgm:t>
    </dgm:pt>
    <dgm:pt modelId="{2C6247E5-4515-430B-9EF3-4A48FAC76469}" type="sibTrans" cxnId="{D4EE6469-8918-4F2B-ABC2-E9059CA88843}">
      <dgm:prSet/>
      <dgm:spPr/>
      <dgm:t>
        <a:bodyPr/>
        <a:lstStyle/>
        <a:p>
          <a:endParaRPr lang="en-US"/>
        </a:p>
      </dgm:t>
    </dgm:pt>
    <dgm:pt modelId="{1A277A66-8FBE-45E2-8B90-48E3BA65FD1C}" type="parTrans" cxnId="{47791ED4-12BE-4979-A9C6-5312E62D0CFF}">
      <dgm:prSet/>
      <dgm:spPr/>
      <dgm:t>
        <a:bodyPr/>
        <a:lstStyle/>
        <a:p>
          <a:endParaRPr lang="en-US"/>
        </a:p>
      </dgm:t>
    </dgm:pt>
    <dgm:pt modelId="{CD74CEF9-551D-4E1A-B7AA-11F6EF625A3A}">
      <dgm:prSet phldrT="[Text]" custT="1"/>
      <dgm:spPr>
        <a:solidFill>
          <a:srgbClr val="00B05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2400" b="1">
              <a:solidFill>
                <a:schemeClr val="tx1"/>
              </a:solidFill>
            </a:rPr>
            <a:t>MAT</a:t>
          </a:r>
        </a:p>
      </dgm:t>
    </dgm:pt>
    <dgm:pt modelId="{262102C7-D110-4005-98E4-FB72C80290C1}" type="sibTrans" cxnId="{47791ED4-12BE-4979-A9C6-5312E62D0CFF}">
      <dgm:prSet/>
      <dgm:spPr/>
      <dgm:t>
        <a:bodyPr/>
        <a:lstStyle/>
        <a:p>
          <a:endParaRPr lang="en-US"/>
        </a:p>
      </dgm:t>
    </dgm:pt>
    <dgm:pt modelId="{C07DAE77-5724-4EDD-BB0D-4AB3D1E3130C}" type="pres">
      <dgm:prSet presAssocID="{257CA130-C623-4AD9-8C67-01254F5C8221}" presName="Name0">
        <dgm:presLayoutVars>
          <dgm:dir/>
          <dgm:animLvl val="lvl"/>
          <dgm:resizeHandles val="exact"/>
        </dgm:presLayoutVars>
      </dgm:prSet>
      <dgm:spPr/>
      <dgm:t>
        <a:bodyPr/>
        <a:lstStyle/>
        <a:p/>
      </dgm:t>
    </dgm:pt>
    <dgm:pt modelId="{3C007F6A-9966-4B3B-BB6B-D969BA6D7EED}" type="pres">
      <dgm:prSet presAssocID="{29E911AD-3400-4C7C-85E1-A72448AA7ABE}" presName="parTxOnly" presStyleLbl="node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EB27F7-EEB8-4F3E-8158-2B57F7430656}" type="pres">
      <dgm:prSet presAssocID="{FE447BC3-7D8A-4941-B875-665A6C0FDB62}" presName="parTxOnlySpace"/>
      <dgm:spPr/>
      <dgm:t>
        <a:bodyPr/>
        <a:lstStyle/>
        <a:p/>
      </dgm:t>
    </dgm:pt>
    <dgm:pt modelId="{815B739F-0E43-4DFB-9685-1B8E9E5F9E59}" type="pres">
      <dgm:prSet presAssocID="{591D589E-705B-4F4E-BF3A-EFBEE3221CC0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2DBEE-75F6-42AC-A7FA-C86AD8BDF1B6}" type="pres">
      <dgm:prSet presAssocID="{EFF7E9F6-866E-4B63-9DA6-F34BDF529F91}" presName="parTxOnlySpace"/>
      <dgm:spPr/>
      <dgm:t>
        <a:bodyPr/>
        <a:lstStyle/>
        <a:p/>
      </dgm:t>
    </dgm:pt>
    <dgm:pt modelId="{A0156548-C2ED-43C5-BB43-916357E2566D}" type="pres">
      <dgm:prSet presAssocID="{9F53A534-ED81-47C3-A795-85D61A1BA12C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335A9-79E2-4FC5-86D1-CB784CC493B8}" type="pres">
      <dgm:prSet presAssocID="{FE5E28B3-E80B-4D4C-8774-7D9ECDBC9C85}" presName="parTxOnlySpace"/>
      <dgm:spPr/>
      <dgm:t>
        <a:bodyPr/>
        <a:lstStyle/>
        <a:p/>
      </dgm:t>
    </dgm:pt>
    <dgm:pt modelId="{99E0DDD0-5693-4329-8936-165768D56ABC}" type="pres">
      <dgm:prSet presAssocID="{72013905-08EE-4D77-982A-927462B7AEAD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53F58-18B9-4EFB-AE2B-7E42D9F3DD12}" type="pres">
      <dgm:prSet presAssocID="{2C6247E5-4515-430B-9EF3-4A48FAC76469}" presName="parTxOnlySpace"/>
      <dgm:spPr/>
      <dgm:t>
        <a:bodyPr/>
        <a:lstStyle/>
        <a:p/>
      </dgm:t>
    </dgm:pt>
    <dgm:pt modelId="{E8D23595-BCDB-4BD0-A23A-7E0D9E3E9FF8}" type="pres">
      <dgm:prSet presAssocID="{CD74CEF9-551D-4E1A-B7AA-11F6EF625A3A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5094F2-E343-4A6A-8086-83C942438A38}" srcId="{257CA130-C623-4AD9-8C67-01254F5C8221}" destId="{29E911AD-3400-4C7C-85E1-A72448AA7ABE}" srcOrd="0" destOrd="0" parTransId="{827EB206-2E16-47BF-B6AA-7046D15E6F79}" sibTransId="{FE447BC3-7D8A-4941-B875-665A6C0FDB62}"/>
    <dgm:cxn modelId="{DD81CFDA-5A10-4A80-908E-26143E0CDD5B}" srcId="{257CA130-C623-4AD9-8C67-01254F5C8221}" destId="{591D589E-705B-4F4E-BF3A-EFBEE3221CC0}" srcOrd="1" destOrd="0" parTransId="{DD8FD06C-3B03-4DD9-838F-C1FAA5F3B607}" sibTransId="{EFF7E9F6-866E-4B63-9DA6-F34BDF529F91}"/>
    <dgm:cxn modelId="{C71369DE-55D2-44DF-87F5-7BC3A9382E92}" srcId="{257CA130-C623-4AD9-8C67-01254F5C8221}" destId="{9F53A534-ED81-47C3-A795-85D61A1BA12C}" srcOrd="2" destOrd="0" parTransId="{F69C5DBD-B222-4180-905C-5AB8FE665605}" sibTransId="{FE5E28B3-E80B-4D4C-8774-7D9ECDBC9C85}"/>
    <dgm:cxn modelId="{D4EE6469-8918-4F2B-ABC2-E9059CA88843}" srcId="{257CA130-C623-4AD9-8C67-01254F5C8221}" destId="{72013905-08EE-4D77-982A-927462B7AEAD}" srcOrd="3" destOrd="0" parTransId="{B51C174B-8F1F-4023-81FD-05AD6D9CFA45}" sibTransId="{2C6247E5-4515-430B-9EF3-4A48FAC76469}"/>
    <dgm:cxn modelId="{47791ED4-12BE-4979-A9C6-5312E62D0CFF}" srcId="{257CA130-C623-4AD9-8C67-01254F5C8221}" destId="{CD74CEF9-551D-4E1A-B7AA-11F6EF625A3A}" srcOrd="4" destOrd="0" parTransId="{1A277A66-8FBE-45E2-8B90-48E3BA65FD1C}" sibTransId="{262102C7-D110-4005-98E4-FB72C80290C1}"/>
    <dgm:cxn modelId="{03EC2898-B443-4C1B-B5B8-0C545CC5C19A}" type="presOf" srcId="{257CA130-C623-4AD9-8C67-01254F5C8221}" destId="{C07DAE77-5724-4EDD-BB0D-4AB3D1E3130C}" srcOrd="0" destOrd="0" presId="urn:microsoft.com/office/officeart/2005/8/layout/chevron1"/>
    <dgm:cxn modelId="{54DB5076-5949-421C-88E4-90BE5B108DFF}" type="presParOf" srcId="{C07DAE77-5724-4EDD-BB0D-4AB3D1E3130C}" destId="{3C007F6A-9966-4B3B-BB6B-D969BA6D7EED}" srcOrd="0" destOrd="0" presId="urn:microsoft.com/office/officeart/2005/8/layout/chevron1"/>
    <dgm:cxn modelId="{E5D53849-BDA2-496A-9D0F-EE4AF856EFF8}" type="presOf" srcId="{29E911AD-3400-4C7C-85E1-A72448AA7ABE}" destId="{3C007F6A-9966-4B3B-BB6B-D969BA6D7EED}" srcOrd="0" destOrd="0" presId="urn:microsoft.com/office/officeart/2005/8/layout/chevron1"/>
    <dgm:cxn modelId="{B8965CA9-AF5A-4C3D-9916-D977BDE27E71}" type="presParOf" srcId="{C07DAE77-5724-4EDD-BB0D-4AB3D1E3130C}" destId="{41EB27F7-EEB8-4F3E-8158-2B57F7430656}" srcOrd="1" destOrd="0" presId="urn:microsoft.com/office/officeart/2005/8/layout/chevron1"/>
    <dgm:cxn modelId="{41FE2C84-F737-495D-AC77-64AF728E006B}" type="presParOf" srcId="{C07DAE77-5724-4EDD-BB0D-4AB3D1E3130C}" destId="{815B739F-0E43-4DFB-9685-1B8E9E5F9E59}" srcOrd="2" destOrd="0" presId="urn:microsoft.com/office/officeart/2005/8/layout/chevron1"/>
    <dgm:cxn modelId="{CE3BF23E-5E14-43D0-9741-17DD22175839}" type="presOf" srcId="{591D589E-705B-4F4E-BF3A-EFBEE3221CC0}" destId="{815B739F-0E43-4DFB-9685-1B8E9E5F9E59}" srcOrd="0" destOrd="0" presId="urn:microsoft.com/office/officeart/2005/8/layout/chevron1"/>
    <dgm:cxn modelId="{D01EDC2C-56A6-496A-9316-917C27AB8CA0}" type="presParOf" srcId="{C07DAE77-5724-4EDD-BB0D-4AB3D1E3130C}" destId="{23A2DBEE-75F6-42AC-A7FA-C86AD8BDF1B6}" srcOrd="3" destOrd="0" presId="urn:microsoft.com/office/officeart/2005/8/layout/chevron1"/>
    <dgm:cxn modelId="{0ED5B076-8F82-4343-B6A1-8E5D3564CD22}" type="presParOf" srcId="{C07DAE77-5724-4EDD-BB0D-4AB3D1E3130C}" destId="{A0156548-C2ED-43C5-BB43-916357E2566D}" srcOrd="4" destOrd="0" presId="urn:microsoft.com/office/officeart/2005/8/layout/chevron1"/>
    <dgm:cxn modelId="{BCDCFBC3-0876-49C8-A361-2B955B1F6ED2}" type="presOf" srcId="{9F53A534-ED81-47C3-A795-85D61A1BA12C}" destId="{A0156548-C2ED-43C5-BB43-916357E2566D}" srcOrd="0" destOrd="0" presId="urn:microsoft.com/office/officeart/2005/8/layout/chevron1"/>
    <dgm:cxn modelId="{FCBAF068-58BE-4FD3-80D7-D484FF5F2265}" type="presParOf" srcId="{C07DAE77-5724-4EDD-BB0D-4AB3D1E3130C}" destId="{44E335A9-79E2-4FC5-86D1-CB784CC493B8}" srcOrd="5" destOrd="0" presId="urn:microsoft.com/office/officeart/2005/8/layout/chevron1"/>
    <dgm:cxn modelId="{A6A0DDC4-7096-4BF5-ABC9-5E11FF0A57AE}" type="presParOf" srcId="{C07DAE77-5724-4EDD-BB0D-4AB3D1E3130C}" destId="{99E0DDD0-5693-4329-8936-165768D56ABC}" srcOrd="6" destOrd="0" presId="urn:microsoft.com/office/officeart/2005/8/layout/chevron1"/>
    <dgm:cxn modelId="{CEA16338-6C55-4D56-9865-93EDF2FA8D7D}" type="presOf" srcId="{72013905-08EE-4D77-982A-927462B7AEAD}" destId="{99E0DDD0-5693-4329-8936-165768D56ABC}" srcOrd="0" destOrd="0" presId="urn:microsoft.com/office/officeart/2005/8/layout/chevron1"/>
    <dgm:cxn modelId="{F649A8BE-6829-4AA3-8315-FC0FEBF9B0CD}" type="presParOf" srcId="{C07DAE77-5724-4EDD-BB0D-4AB3D1E3130C}" destId="{EA453F58-18B9-4EFB-AE2B-7E42D9F3DD12}" srcOrd="7" destOrd="0" presId="urn:microsoft.com/office/officeart/2005/8/layout/chevron1"/>
    <dgm:cxn modelId="{3784A179-864D-4A1A-8C23-3C5B84770EB7}" type="presParOf" srcId="{C07DAE77-5724-4EDD-BB0D-4AB3D1E3130C}" destId="{E8D23595-BCDB-4BD0-A23A-7E0D9E3E9FF8}" srcOrd="8" destOrd="0" presId="urn:microsoft.com/office/officeart/2005/8/layout/chevron1"/>
    <dgm:cxn modelId="{F35A8C6E-FE80-4D46-B659-A41E00CBCA95}" type="presOf" srcId="{CD74CEF9-551D-4E1A-B7AA-11F6EF625A3A}" destId="{E8D23595-BCDB-4BD0-A23A-7E0D9E3E9FF8}" srcOrd="0" destOrd="0" presId="urn:microsoft.com/office/officeart/2005/8/layout/chevr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ata9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3DCB03FD-41C1-49D7-BD01-94F45042CD8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A3201B-1ED7-4EED-A96B-8DEDB4BD250E}" type="parTrans" cxnId="{D779E03D-5209-4139-B830-B502C6919DA1}">
      <dgm:prSet/>
      <dgm:spPr/>
      <dgm:t>
        <a:bodyPr/>
        <a:lstStyle/>
        <a:p>
          <a:endParaRPr lang="en-US"/>
        </a:p>
      </dgm:t>
    </dgm:pt>
    <dgm:pt modelId="{75D166E6-F5A4-44D4-A6BE-3CE1892EA344}">
      <dgm:prSet phldrT="[Text]" custT="1"/>
      <dgm:spPr>
        <a:solidFill>
          <a:srgbClr val="002060"/>
        </a:solidFill>
      </dgm:spPr>
      <dgm:t>
        <a:bodyPr/>
        <a:lstStyle/>
        <a:p>
          <a:endParaRPr lang="en-US" sz="1600" b="1"/>
        </a:p>
        <a:p>
          <a:r>
            <a:rPr lang="en-US" sz="1600" b="1"/>
            <a:t>HOWARD</a:t>
          </a:r>
        </a:p>
        <a:p>
          <a:r>
            <a:rPr lang="en-US" sz="1600" b="1"/>
            <a:t>UNIVERSITY</a:t>
          </a:r>
        </a:p>
        <a:p>
          <a:r>
            <a:rPr lang="en-US" sz="1600" b="1"/>
            <a:t>HOSPITAL</a:t>
          </a:r>
        </a:p>
        <a:p>
          <a:endParaRPr lang="en-US" sz="1600" b="1"/>
        </a:p>
        <a:p>
          <a:endParaRPr lang="en-US" sz="1600" b="1"/>
        </a:p>
      </dgm:t>
    </dgm:pt>
    <dgm:pt modelId="{4B931E5F-796F-4101-AEC7-D1E26E753B53}" type="sibTrans" cxnId="{D779E03D-5209-4139-B830-B502C6919DA1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C4229C6-50D7-4252-8DE8-0A859E65129A}" type="parTrans" cxnId="{7270C8FD-177A-42A7-A4B6-E50157DB818F}">
      <dgm:prSet/>
      <dgm:spPr/>
      <dgm:t>
        <a:bodyPr/>
        <a:lstStyle/>
        <a:p>
          <a:endParaRPr lang="en-US"/>
        </a:p>
      </dgm:t>
    </dgm:pt>
    <dgm:pt modelId="{C275243E-4823-414A-AA1A-7D21DE825366}">
      <dgm:prSet phldrT="[Text]" custT="1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2000" b="1"/>
            <a:t>MHDG SITE #2</a:t>
          </a:r>
        </a:p>
        <a:p>
          <a:endParaRPr lang="en-US" sz="2000" b="1"/>
        </a:p>
      </dgm:t>
    </dgm:pt>
    <dgm:pt modelId="{A699BCBD-7AE0-4D31-8126-A34751F2D9CD}" type="sibTrans" cxnId="{7270C8FD-177A-42A7-A4B6-E50157DB818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D976AF39-245B-4EF7-AB81-11703D9857A4}" type="parTrans" cxnId="{BA68D66E-427E-47F4-9E26-4CAA2905AF98}">
      <dgm:prSet/>
      <dgm:spPr/>
      <dgm:t>
        <a:bodyPr/>
        <a:lstStyle/>
        <a:p>
          <a:endParaRPr lang="en-US"/>
        </a:p>
      </dgm:t>
    </dgm:pt>
    <dgm:pt modelId="{FA59E72E-2CA9-41CB-91B5-F0F3ECC20DB0}">
      <dgm:prSet phldrT="[Text]" custT="1"/>
      <dgm:spPr>
        <a:solidFill>
          <a:srgbClr val="00B050"/>
        </a:solidFill>
      </dgm:spPr>
      <dgm:t>
        <a:bodyPr/>
        <a:lstStyle/>
        <a:p>
          <a:endParaRPr lang="en-US" sz="2000" b="1"/>
        </a:p>
        <a:p>
          <a:r>
            <a:rPr lang="en-US" sz="2000" b="1"/>
            <a:t>MHDG SITE #1</a:t>
          </a:r>
        </a:p>
        <a:p>
          <a:r>
            <a:rPr lang="en-US" sz="2000" b="1"/>
            <a:t>CHAPMAN, PC</a:t>
          </a:r>
        </a:p>
        <a:p>
          <a:endParaRPr lang="en-US" sz="2000" b="1"/>
        </a:p>
        <a:p>
          <a:endParaRPr lang="en-US" sz="2000" b="1"/>
        </a:p>
      </dgm:t>
    </dgm:pt>
    <dgm:pt modelId="{EB760EDF-A54C-436F-9924-C2ECB72F1A0A}" type="sibTrans" cxnId="{BA68D66E-427E-47F4-9E26-4CAA2905AF98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10754DD-5A42-4168-BD57-133416ADE096}" type="pres">
      <dgm:prSet presAssocID="{3DCB03FD-41C1-49D7-BD01-94F45042CD8C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768947-AC6B-4C06-A093-C05E162D161C}" type="pres">
      <dgm:prSet presAssocID="{75D166E6-F5A4-44D4-A6BE-3CE1892EA344}" presName="node" presStyleLbl="node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36E7DE-1306-4509-BDDB-87CF55D38BAB}" type="pres">
      <dgm:prSet presAssocID="{4B931E5F-796F-4101-AEC7-D1E26E753B53}" presName="sibTrans" presStyleLbl="sibTrans2D1" presStyleCnt="3" custScaleX="138833" custLinFactNeighborX="11272" custLinFactNeighborY="64880"/>
      <dgm:spPr/>
      <dgm:t>
        <a:bodyPr/>
        <a:lstStyle/>
        <a:p>
          <a:endParaRPr lang="en-US"/>
        </a:p>
      </dgm:t>
    </dgm:pt>
    <dgm:pt modelId="{FDBB1F67-1012-4517-B27F-767222FB1720}" type="pres">
      <dgm:prSet presAssocID="{4B931E5F-796F-4101-AEC7-D1E26E753B53}" presName="connectorText" presStyleLbl="sibTrans2D1" presStyleCnt="3"/>
      <dgm:spPr/>
      <dgm:t>
        <a:bodyPr/>
        <a:lstStyle/>
        <a:p>
          <a:endParaRPr lang="en-US"/>
        </a:p>
      </dgm:t>
    </dgm:pt>
    <dgm:pt modelId="{347C41EA-58AD-4FA5-BE17-1598AAE7ADF0}" type="pres">
      <dgm:prSet presAssocID="{C275243E-4823-414A-AA1A-7D21DE82536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9E2CF-6116-420E-BB0A-4748E3E8237E}" type="pres">
      <dgm:prSet presAssocID="{A699BCBD-7AE0-4D31-8126-A34751F2D9C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002D522-89A3-4B5F-8932-65C62BC5C5F1}" type="pres">
      <dgm:prSet presAssocID="{A699BCBD-7AE0-4D31-8126-A34751F2D9C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4A6554E-2E0F-404B-BCB7-4000031DAC4A}" type="pres">
      <dgm:prSet presAssocID="{FA59E72E-2CA9-41CB-91B5-F0F3ECC20DB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8C9CB-DBCA-4F78-94CF-D29C3BFA557C}" type="pres">
      <dgm:prSet presAssocID="{EB760EDF-A54C-436F-9924-C2ECB72F1A0A}" presName="sibTrans" presStyleLbl="sibTrans2D1" presStyleIdx="2" presStyleCnt="3" custScaleX="143128" custScaleY="86632" custLinFactNeighborX="-16929" custLinFactNeighborY="58738"/>
      <dgm:spPr/>
      <dgm:t>
        <a:bodyPr/>
        <a:lstStyle/>
        <a:p>
          <a:endParaRPr lang="en-US"/>
        </a:p>
      </dgm:t>
    </dgm:pt>
    <dgm:pt modelId="{DD037991-2822-48A4-8716-4473D8D05A57}" type="pres">
      <dgm:prSet presAssocID="{EB760EDF-A54C-436F-9924-C2ECB72F1A0A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779E03D-5209-4139-B830-B502C6919DA1}" srcId="{3DCB03FD-41C1-49D7-BD01-94F45042CD8C}" destId="{75D166E6-F5A4-44D4-A6BE-3CE1892EA344}" srcOrd="0" destOrd="0" parTransId="{D0A3201B-1ED7-4EED-A96B-8DEDB4BD250E}" sibTransId="{4B931E5F-796F-4101-AEC7-D1E26E753B53}"/>
    <dgm:cxn modelId="{7270C8FD-177A-42A7-A4B6-E50157DB818F}" srcId="{3DCB03FD-41C1-49D7-BD01-94F45042CD8C}" destId="{C275243E-4823-414A-AA1A-7D21DE825366}" srcOrd="1" destOrd="0" parTransId="{8C4229C6-50D7-4252-8DE8-0A859E65129A}" sibTransId="{A699BCBD-7AE0-4D31-8126-A34751F2D9CD}"/>
    <dgm:cxn modelId="{BA68D66E-427E-47F4-9E26-4CAA2905AF98}" srcId="{3DCB03FD-41C1-49D7-BD01-94F45042CD8C}" destId="{FA59E72E-2CA9-41CB-91B5-F0F3ECC20DB0}" srcOrd="2" destOrd="0" parTransId="{D976AF39-245B-4EF7-AB81-11703D9857A4}" sibTransId="{EB760EDF-A54C-436F-9924-C2ECB72F1A0A}"/>
    <dgm:cxn modelId="{21BE8DC4-09C0-404F-BBD8-1FEBAF8A0C6F}" type="presOf" srcId="{3DCB03FD-41C1-49D7-BD01-94F45042CD8C}" destId="{910754DD-5A42-4168-BD57-133416ADE096}" srcOrd="0" destOrd="0" presId="urn:microsoft.com/office/officeart/2005/8/layout/cycle7"/>
    <dgm:cxn modelId="{E50F3251-624A-4E61-A152-835B6A6C65E0}" type="presParOf" srcId="{910754DD-5A42-4168-BD57-133416ADE096}" destId="{A2768947-AC6B-4C06-A093-C05E162D161C}" srcOrd="0" destOrd="0" presId="urn:microsoft.com/office/officeart/2005/8/layout/cycle7"/>
    <dgm:cxn modelId="{4EC9B8CA-1EE5-478D-AE04-3C284D64ACF4}" type="presOf" srcId="{75D166E6-F5A4-44D4-A6BE-3CE1892EA344}" destId="{A2768947-AC6B-4C06-A093-C05E162D161C}" srcOrd="0" destOrd="0" presId="urn:microsoft.com/office/officeart/2005/8/layout/cycle7"/>
    <dgm:cxn modelId="{21589E3E-E0F3-44E4-B869-88D1C90D7CF7}" type="presParOf" srcId="{910754DD-5A42-4168-BD57-133416ADE096}" destId="{5D36E7DE-1306-4509-BDDB-87CF55D38BAB}" srcOrd="1" destOrd="0" presId="urn:microsoft.com/office/officeart/2005/8/layout/cycle7"/>
    <dgm:cxn modelId="{897F13A5-6A53-4B65-9FB7-70214F01E4C3}" type="presOf" srcId="{4B931E5F-796F-4101-AEC7-D1E26E753B53}" destId="{5D36E7DE-1306-4509-BDDB-87CF55D38BAB}" srcOrd="0" destOrd="0" presId="urn:microsoft.com/office/officeart/2005/8/layout/cycle7"/>
    <dgm:cxn modelId="{3FC44F1B-9F75-4741-BCED-6144EBED0005}" type="presParOf" srcId="{5D36E7DE-1306-4509-BDDB-87CF55D38BAB}" destId="{FDBB1F67-1012-4517-B27F-767222FB1720}" srcOrd="0" destOrd="0" presId="urn:microsoft.com/office/officeart/2005/8/layout/cycle7"/>
    <dgm:cxn modelId="{EF513527-9FB1-48D2-B9A4-88B39E6A10E1}" type="presOf" srcId="{4B931E5F-796F-4101-AEC7-D1E26E753B53}" destId="{FDBB1F67-1012-4517-B27F-767222FB1720}" srcOrd="1" destOrd="0" presId="urn:microsoft.com/office/officeart/2005/8/layout/cycle7"/>
    <dgm:cxn modelId="{ABAD1978-22D1-4BE0-9F44-8350927DB62B}" type="presParOf" srcId="{910754DD-5A42-4168-BD57-133416ADE096}" destId="{347C41EA-58AD-4FA5-BE17-1598AAE7ADF0}" srcOrd="2" destOrd="0" presId="urn:microsoft.com/office/officeart/2005/8/layout/cycle7"/>
    <dgm:cxn modelId="{1BA4EE6F-0354-4308-AB6E-709773850858}" type="presOf" srcId="{C275243E-4823-414A-AA1A-7D21DE825366}" destId="{347C41EA-58AD-4FA5-BE17-1598AAE7ADF0}" srcOrd="0" destOrd="0" presId="urn:microsoft.com/office/officeart/2005/8/layout/cycle7"/>
    <dgm:cxn modelId="{60104058-7FD7-45DA-A296-F8C06429D712}" type="presParOf" srcId="{910754DD-5A42-4168-BD57-133416ADE096}" destId="{0679E2CF-6116-420E-BB0A-4748E3E8237E}" srcOrd="3" destOrd="0" presId="urn:microsoft.com/office/officeart/2005/8/layout/cycle7"/>
    <dgm:cxn modelId="{9A6B46AC-DAE8-4AC9-996D-7C8EF3D8A93F}" type="presOf" srcId="{A699BCBD-7AE0-4D31-8126-A34751F2D9CD}" destId="{0679E2CF-6116-420E-BB0A-4748E3E8237E}" srcOrd="0" destOrd="0" presId="urn:microsoft.com/office/officeart/2005/8/layout/cycle7"/>
    <dgm:cxn modelId="{48A8453F-B4C6-40F9-84D5-B30AED3AC94F}" type="presParOf" srcId="{0679E2CF-6116-420E-BB0A-4748E3E8237E}" destId="{2002D522-89A3-4B5F-8932-65C62BC5C5F1}" srcOrd="0" destOrd="0" presId="urn:microsoft.com/office/officeart/2005/8/layout/cycle7"/>
    <dgm:cxn modelId="{BB538971-81E0-4475-B39B-F230DFEF6E26}" type="presOf" srcId="{A699BCBD-7AE0-4D31-8126-A34751F2D9CD}" destId="{2002D522-89A3-4B5F-8932-65C62BC5C5F1}" srcOrd="1" destOrd="0" presId="urn:microsoft.com/office/officeart/2005/8/layout/cycle7"/>
    <dgm:cxn modelId="{946A6246-8447-45B6-8B2C-9008F1CD37D3}" type="presParOf" srcId="{910754DD-5A42-4168-BD57-133416ADE096}" destId="{C4A6554E-2E0F-404B-BCB7-4000031DAC4A}" srcOrd="4" destOrd="0" presId="urn:microsoft.com/office/officeart/2005/8/layout/cycle7"/>
    <dgm:cxn modelId="{D178E7AB-D85E-4E77-BF5A-8E339310265F}" type="presOf" srcId="{FA59E72E-2CA9-41CB-91B5-F0F3ECC20DB0}" destId="{C4A6554E-2E0F-404B-BCB7-4000031DAC4A}" srcOrd="0" destOrd="0" presId="urn:microsoft.com/office/officeart/2005/8/layout/cycle7"/>
    <dgm:cxn modelId="{EB39DF07-5774-4927-B684-50A953CF37E9}" type="presParOf" srcId="{910754DD-5A42-4168-BD57-133416ADE096}" destId="{2398C9CB-DBCA-4F78-94CF-D29C3BFA557C}" srcOrd="5" destOrd="0" presId="urn:microsoft.com/office/officeart/2005/8/layout/cycle7"/>
    <dgm:cxn modelId="{9ECAB21E-39C3-45F9-9F89-696CBB18B0CD}" type="presOf" srcId="{EB760EDF-A54C-436F-9924-C2ECB72F1A0A}" destId="{2398C9CB-DBCA-4F78-94CF-D29C3BFA557C}" srcOrd="0" destOrd="0" presId="urn:microsoft.com/office/officeart/2005/8/layout/cycle7"/>
    <dgm:cxn modelId="{6A943B96-2952-4A00-B7AC-1D740CF8464D}" type="presParOf" srcId="{2398C9CB-DBCA-4F78-94CF-D29C3BFA557C}" destId="{DD037991-2822-48A4-8716-4473D8D05A57}" srcOrd="0" destOrd="0" presId="urn:microsoft.com/office/officeart/2005/8/layout/cycle7"/>
    <dgm:cxn modelId="{A8AC3169-841B-4ACC-B321-E2C6AAE51092}" type="presOf" srcId="{EB760EDF-A54C-436F-9924-C2ECB72F1A0A}" destId="{DD037991-2822-48A4-8716-4473D8D05A57}" srcOrd="1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9" name=""/>
      <dsp:cNvGrpSpPr/>
    </dsp:nvGrpSpPr>
    <dsp:grpSpPr/>
  </dsp:spTree>
</dsp:drawing>
</file>

<file path=ppt/diagrams/drawing10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2051" name=""/>
      <dsp:cNvGrpSpPr/>
    </dsp:nvGrpSpPr>
    <dsp:grpSpPr/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0" name=""/>
      <dsp:cNvGrpSpPr/>
    </dsp:nvGrpSpPr>
    <dsp:grpSpPr/>
  </dsp:spTree>
</dsp:drawing>
</file>

<file path=ppt/diagrams/drawing3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1" name=""/>
      <dsp:cNvGrpSpPr/>
    </dsp:nvGrpSpPr>
    <dsp:grpSpPr/>
  </dsp:spTree>
</dsp:drawing>
</file>

<file path=ppt/diagrams/drawing4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59" name=""/>
      <dsp:cNvGrpSpPr/>
    </dsp:nvGrpSpPr>
    <dsp:grpSpPr/>
  </dsp:spTree>
</dsp:drawing>
</file>

<file path=ppt/diagrams/drawing5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0" name=""/>
      <dsp:cNvGrpSpPr/>
    </dsp:nvGrpSpPr>
    <dsp:grpSpPr/>
  </dsp:spTree>
</dsp:drawing>
</file>

<file path=ppt/diagrams/drawing6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61" name=""/>
      <dsp:cNvGrpSpPr/>
    </dsp:nvGrpSpPr>
    <dsp:grpSpPr/>
  </dsp:spTree>
</dsp:drawing>
</file>

<file path=ppt/diagrams/drawing7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" name=""/>
      <dsp:cNvGrpSpPr/>
    </dsp:nvGrpSpPr>
    <dsp:grpSpPr/>
  </dsp:spTree>
</dsp:drawing>
</file>

<file path=ppt/diagrams/drawing8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2" name=""/>
      <dsp:cNvGrpSpPr/>
    </dsp:nvGrpSpPr>
    <dsp:grpSpPr/>
  </dsp:spTree>
</dsp:drawing>
</file>

<file path=ppt/diagrams/drawing9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31747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32"/>
    </dgm:choose>
  </dgm:layoutNode>
</dgm:layoutDef>
</file>

<file path=ppt/diagrams/layout10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fact="0.8"/>
                <dgm:rule type="h" fact="1"/>
                <dgm:rule type="primFontSz" val="5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/>
            </dgm:ruleLst>
          </dgm:layoutNode>
        </dgm:forEach>
      </dgm:forEach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32"/>
    </dgm:choose>
  </dgm:layoutNode>
</dgm:layoutDef>
</file>

<file path=ppt/diagrams/layout3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32"/>
    </dgm:choose>
  </dgm:layoutNode>
</dgm:layoutDef>
</file>

<file path=ppt/diagrams/layout4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32"/>
    </dgm:choose>
  </dgm:layoutNode>
</dgm:layoutDef>
</file>

<file path=ppt/diagrams/layout5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32"/>
    </dgm:choose>
  </dgm:layoutNode>
</dgm:layoutDef>
</file>

<file path=ppt/diagrams/layout6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/>
          </dgm:ruleLst>
        </dgm:layoutNode>
      </dgm:if>
      <dgm:else name="Name32"/>
    </dgm:choose>
  </dgm:layoutNode>
</dgm:layoutDef>
</file>

<file path=ppt/diagrams/layout7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/>
            <dgm:rule type="primFontSz" val="24"/>
            <dgm:rule type="h" val="110"/>
            <dgm:rule type="primFontSz" val="18"/>
            <dgm:rule type="h" val="INF"/>
            <dgm:rule type="primFontSz" val="5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/>
          </dgm:ruleLst>
        </dgm:layoutNode>
      </dgm:layoutNode>
      <dgm:forEach name="Name10" axis="followSib" ptType="sibTrans" cnt="1">
        <dgm:layoutNode name="sp">
          <dgm:alg type="sp"/>
          <dgm:shape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/>
          <dgm:rule type="primFontSz" for="des" forName="parTx" val="5"/>
        </dgm:ruleLst>
        <dgm:forEach name="Name6" axis="ch" ptType="node">
          <dgm:layoutNode name="composite">
            <dgm:alg type="composite"/>
            <dgm:shape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type="chevron" r:blip="">
                    <dgm:adjLst/>
                  </dgm:shape>
                </dgm:if>
                <dgm:else name="Name12">
                  <dgm:shape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type="rect" r:blip="">
                    <dgm:adjLst/>
                  </dgm:shape>
                </dgm:if>
                <dgm:else name="Name18">
                  <dgm:shape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/>
              </dgm:ruleLst>
            </dgm:layoutNode>
          </dgm:layoutNode>
          <dgm:forEach name="Name19" axis="followSib" ptType="sibTrans" cnt="1">
            <dgm:layoutNode name="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type="chevron" r:blip="">
                  <dgm:adjLst/>
                </dgm:shape>
              </dgm:if>
              <dgm:else name="Name24">
                <dgm:shape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/>
            </dgm:ruleLst>
          </dgm:layoutNode>
          <dgm:forEach name="Name28" axis="followSib" ptType="sibTrans" cnt="1">
            <dgm:layoutNode name="parTxOnlySpace">
              <dgm:alg type="sp"/>
              <dgm:shape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a="http://schemas.openxmlformats.org/drawingml/2006/main" xmlns:dgm="http://schemas.openxmlformats.org/drawingml/2006/diagram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0.19804</cdr:x>
      <cdr:y>0.87628</cdr:y>
    </cdr:from>
    <cdr:to>
      <cdr:x>0.29234</cdr:x>
      <cdr:y>0.96542</cdr:y>
    </cdr:to>
    <cdr:sp macro="" textlink="">
      <cdr:nvSpPr>
        <cdr:cNvPr id="2" name="Rektangel 1"/>
        <cdr:cNvSpPr/>
      </cdr:nvSpPr>
      <cdr:spPr>
        <a:xfrm>
          <a:off x="1512189" y="4248404"/>
          <a:ext cx="720090" cy="432181"/>
        </a:xfrm>
        <a:prstGeom prst="rect">
          <a:avLst/>
        </a:prstGeom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 vertOverflow="clip"/>
        <a:lstStyle/>
        <a:p>
          <a:r>
            <a:rPr lang="nb-NO" sz="1800" b="1">
              <a:latin typeface="Arial" pitchFamily="34" charset="0"/>
              <a:cs typeface="Arial" pitchFamily="34" charset="0"/>
            </a:rPr>
            <a:t>1996</a:t>
          </a:r>
        </a:p>
      </cdr:txBody>
    </cdr:sp>
  </cdr:relSizeAnchor>
  <cdr:relSizeAnchor>
    <cdr:from>
      <cdr:x>0.46209</cdr:x>
      <cdr:y>0.87628</cdr:y>
    </cdr:from>
    <cdr:to>
      <cdr:x>0.55637</cdr:x>
      <cdr:y>0.96542</cdr:y>
    </cdr:to>
    <cdr:sp macro="" textlink="">
      <cdr:nvSpPr>
        <cdr:cNvPr id="3" name="Rektangel 2"/>
        <cdr:cNvSpPr/>
      </cdr:nvSpPr>
      <cdr:spPr>
        <a:xfrm>
          <a:off x="3528441" y="4248404"/>
          <a:ext cx="719963" cy="432181"/>
        </a:xfrm>
        <a:prstGeom prst="rect">
          <a:avLst/>
        </a:prstGeom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>
          <a:r>
            <a:rPr lang="nb-NO" sz="1800" b="1">
              <a:latin typeface="Arial" pitchFamily="34" charset="0"/>
              <a:cs typeface="Arial" pitchFamily="34" charset="0"/>
            </a:rPr>
            <a:t>1999</a:t>
          </a:r>
        </a:p>
      </cdr:txBody>
    </cdr:sp>
  </cdr:relSizeAnchor>
</c:userShapes>
</file>

<file path=ppt/drawings/drawing2.xml><?xml version="1.0" encoding="utf-8"?>
<c:userShapes xmlns:cdr="http://schemas.openxmlformats.org/drawingml/2006/chartDrawing" xmlns:a="http://schemas.openxmlformats.org/drawingml/2006/main" xmlns:r="http://schemas.openxmlformats.org/officeDocument/2006/relationships" xmlns:c="http://schemas.openxmlformats.org/drawingml/2006/chart">
  <cdr:relSizeAnchor>
    <cdr:from>
      <cdr:x>0.83333</cdr:x>
      <cdr:y>0.30935</cdr:y>
    </cdr:from>
    <cdr:to>
      <cdr:x>0.8831</cdr:x>
      <cdr:y>0.36771</cdr:y>
    </cdr:to>
    <cdr:sp macro="" textlink="">
      <cdr:nvSpPr>
        <cdr:cNvPr id="2" name="Rectangle 1"/>
        <cdr:cNvSpPr/>
      </cdr:nvSpPr>
      <cdr:spPr>
        <a:xfrm>
          <a:off x="6858000" y="1423670"/>
          <a:ext cx="409575" cy="268605"/>
        </a:xfrm>
        <a:prstGeom prst="rect">
          <a:avLst/>
        </a:prstGeom>
        <a:solidFill>
          <a:srgbClr val="92D050"/>
        </a:solidFill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 vertOverflow="clip"/>
        <a:lstStyle/>
        <a:p>
          <a:r>
            <a:rPr lang="en-US" b="1">
              <a:solidFill>
                <a:schemeClr val="tx1"/>
              </a:solidFill>
            </a:rPr>
            <a:t>192</a:t>
          </a:r>
        </a:p>
      </cdr:txBody>
    </cdr:sp>
  </cdr:relSizeAnchor>
  <cdr:relSizeAnchor>
    <cdr:from>
      <cdr:x>0.60185</cdr:x>
      <cdr:y>0.26669</cdr:y>
    </cdr:from>
    <cdr:to>
      <cdr:x>0.65162</cdr:x>
      <cdr:y>0.32502</cdr:y>
    </cdr:to>
    <cdr:sp macro="" textlink="">
      <cdr:nvSpPr>
        <cdr:cNvPr id="3" name="Rectangle 2"/>
        <cdr:cNvSpPr/>
      </cdr:nvSpPr>
      <cdr:spPr>
        <a:xfrm>
          <a:off x="4953000" y="1227328"/>
          <a:ext cx="409575" cy="268478"/>
        </a:xfrm>
        <a:prstGeom prst="rect">
          <a:avLst/>
        </a:prstGeom>
        <a:solidFill>
          <a:srgbClr val="92D050"/>
        </a:solidFill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>
          <a:r>
            <a:rPr lang="en-US" b="1">
              <a:solidFill>
                <a:schemeClr val="tx1"/>
              </a:solidFill>
            </a:rPr>
            <a:t>216</a:t>
          </a:r>
        </a:p>
      </cdr:txBody>
    </cdr:sp>
  </cdr:relSizeAnchor>
  <cdr:relSizeAnchor>
    <cdr:from>
      <cdr:x>0.3669</cdr:x>
      <cdr:y>0.19226</cdr:y>
    </cdr:from>
    <cdr:to>
      <cdr:x>0.41667</cdr:x>
      <cdr:y>0.2506</cdr:y>
    </cdr:to>
    <cdr:sp macro="" textlink="">
      <cdr:nvSpPr>
        <cdr:cNvPr id="4" name="Rectangle 3"/>
        <cdr:cNvSpPr/>
      </cdr:nvSpPr>
      <cdr:spPr>
        <a:xfrm>
          <a:off x="3019425" y="884809"/>
          <a:ext cx="409575" cy="268478"/>
        </a:xfrm>
        <a:prstGeom prst="rect">
          <a:avLst/>
        </a:prstGeom>
        <a:solidFill>
          <a:srgbClr val="92D050"/>
        </a:solidFill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>
          <a:r>
            <a:rPr lang="en-US" b="1">
              <a:solidFill>
                <a:schemeClr val="tx1"/>
              </a:solidFill>
            </a:rPr>
            <a:t>232</a:t>
          </a:r>
        </a:p>
      </cdr:txBody>
    </cdr:sp>
  </cdr:relSizeAnchor>
  <cdr:relSizeAnchor>
    <cdr:from>
      <cdr:x>0.14815</cdr:x>
      <cdr:y>0.12551</cdr:y>
    </cdr:from>
    <cdr:to>
      <cdr:x>0.19792</cdr:x>
      <cdr:y>0.18384</cdr:y>
    </cdr:to>
    <cdr:sp macro="" textlink="">
      <cdr:nvSpPr>
        <cdr:cNvPr id="5" name="Rectangle 4"/>
        <cdr:cNvSpPr/>
      </cdr:nvSpPr>
      <cdr:spPr>
        <a:xfrm>
          <a:off x="1219200" y="577596"/>
          <a:ext cx="409575" cy="268478"/>
        </a:xfrm>
        <a:prstGeom prst="rect">
          <a:avLst/>
        </a:prstGeom>
        <a:solidFill>
          <a:srgbClr val="92D050"/>
        </a:solidFill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>
          <a:r>
            <a:rPr lang="en-US" b="1">
              <a:solidFill>
                <a:schemeClr val="tx1"/>
              </a:solidFill>
            </a:rPr>
            <a:t>275</a:t>
          </a:r>
        </a:p>
      </cdr:txBody>
    </cdr:sp>
  </cdr:relSizeAnchor>
  <cdr:relSizeAnchor>
    <cdr:from>
      <cdr:x>0.82657</cdr:x>
      <cdr:y>0.42368</cdr:y>
    </cdr:from>
    <cdr:to>
      <cdr:x>0.91667</cdr:x>
      <cdr:y>0.56345</cdr:y>
    </cdr:to>
    <cdr:sp macro="" textlink="">
      <cdr:nvSpPr>
        <cdr:cNvPr id="6" name="Callout: Up Arrow 6"/>
        <cdr:cNvSpPr/>
      </cdr:nvSpPr>
      <cdr:spPr>
        <a:xfrm>
          <a:off x="6802374" y="1949831"/>
          <a:ext cx="741426" cy="643255"/>
        </a:xfrm>
        <a:prstGeom prst="upArrowCallout">
          <a:avLst/>
        </a:prstGeom>
        <a:solidFill>
          <a:srgbClr val="FFFF00"/>
        </a:solidFill>
        <a:ln>
          <a:solidFill>
            <a:schemeClr val="tx1"/>
          </a:solidFill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 vertOverflow="clip"/>
        <a:lstStyle/>
        <a:p>
          <a:pPr algn="ctr"/>
          <a:r>
            <a:rPr lang="en-US" sz="1800">
              <a:solidFill>
                <a:schemeClr val="tx1"/>
              </a:solidFill>
            </a:rPr>
            <a:t>70%</a:t>
          </a:r>
        </a:p>
      </cdr:txBody>
    </cdr:sp>
  </cdr:relSizeAnchor>
  <cdr:relSizeAnchor>
    <cdr:from>
      <cdr:x>0.59259</cdr:x>
      <cdr:y>0.43011</cdr:y>
    </cdr:from>
    <cdr:to>
      <cdr:x>0.67593</cdr:x>
      <cdr:y>0.56988</cdr:y>
    </cdr:to>
    <cdr:sp macro="" textlink="">
      <cdr:nvSpPr>
        <cdr:cNvPr id="7" name="Callout: Up Arrow 7"/>
        <cdr:cNvSpPr/>
      </cdr:nvSpPr>
      <cdr:spPr>
        <a:xfrm>
          <a:off x="4876800" y="1979422"/>
          <a:ext cx="685800" cy="643255"/>
        </a:xfrm>
        <a:prstGeom prst="upArrowCallout">
          <a:avLst/>
        </a:prstGeom>
        <a:solidFill>
          <a:srgbClr val="FFFF00"/>
        </a:solidFill>
        <a:ln>
          <a:solidFill>
            <a:schemeClr val="tx1"/>
          </a:solidFill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>
          <a:pPr algn="ctr"/>
          <a:r>
            <a:rPr lang="en-US" sz="1800">
              <a:solidFill>
                <a:schemeClr val="tx1"/>
              </a:solidFill>
            </a:rPr>
            <a:t>78%</a:t>
          </a:r>
        </a:p>
      </cdr:txBody>
    </cdr:sp>
  </cdr:relSizeAnchor>
  <cdr:relSizeAnchor>
    <cdr:from>
      <cdr:x>0.35185</cdr:x>
      <cdr:y>0.43011</cdr:y>
    </cdr:from>
    <cdr:to>
      <cdr:x>0.43519</cdr:x>
      <cdr:y>0.56988</cdr:y>
    </cdr:to>
    <cdr:sp macro="" textlink="">
      <cdr:nvSpPr>
        <cdr:cNvPr id="8" name="Callout: Up Arrow 8"/>
        <cdr:cNvSpPr/>
      </cdr:nvSpPr>
      <cdr:spPr>
        <a:xfrm>
          <a:off x="2895600" y="1979422"/>
          <a:ext cx="685800" cy="643255"/>
        </a:xfrm>
        <a:prstGeom prst="upArrowCallout">
          <a:avLst/>
        </a:prstGeom>
        <a:solidFill>
          <a:srgbClr val="FFFF00"/>
        </a:solidFill>
        <a:ln>
          <a:solidFill>
            <a:schemeClr val="tx1"/>
          </a:solidFill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>
          <a:pPr algn="ctr"/>
          <a:r>
            <a:rPr lang="en-US" sz="1800">
              <a:solidFill>
                <a:schemeClr val="tx1"/>
              </a:solidFill>
            </a:rPr>
            <a:t>84%</a:t>
          </a:r>
        </a:p>
      </cdr:txBody>
    </cdr:sp>
  </cdr:relSizeAnchor>
  <cdr:relSizeAnchor>
    <cdr:from>
      <cdr:x>0.12037</cdr:x>
      <cdr:y>0.43011</cdr:y>
    </cdr:from>
    <cdr:to>
      <cdr:x>0.21296</cdr:x>
      <cdr:y>0.56988</cdr:y>
    </cdr:to>
    <cdr:sp macro="" textlink="">
      <cdr:nvSpPr>
        <cdr:cNvPr id="9" name="Callout: Up Arrow 9"/>
        <cdr:cNvSpPr/>
      </cdr:nvSpPr>
      <cdr:spPr>
        <a:xfrm>
          <a:off x="990600" y="1979422"/>
          <a:ext cx="762000" cy="643255"/>
        </a:xfrm>
        <a:prstGeom prst="upArrowCallout">
          <a:avLst/>
        </a:prstGeom>
        <a:solidFill>
          <a:srgbClr val="FFFF00"/>
        </a:solidFill>
        <a:ln>
          <a:solidFill>
            <a:schemeClr val="tx1"/>
          </a:solidFill>
        </a:ln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>
          <a:pPr algn="ctr"/>
          <a:r>
            <a:rPr lang="en-US" sz="1800">
              <a:solidFill>
                <a:schemeClr val="tx1"/>
              </a:solidFill>
            </a:rPr>
            <a:t>100%</a:t>
          </a:r>
        </a:p>
      </cdr:txBody>
    </cdr:sp>
  </cdr:relSizeAnchor>
  <cdr:relSizeAnchor>
    <cdr:from>
      <cdr:x>0.41667</cdr:x>
      <cdr:y>0</cdr:y>
    </cdr:from>
    <cdr:to>
      <cdr:x>0.58333</cdr:x>
      <cdr:y>0.06623</cdr:y>
    </cdr:to>
    <cdr:sp macro="" textlink="">
      <cdr:nvSpPr>
        <cdr:cNvPr id="10" name="Rectangle 10"/>
        <cdr:cNvSpPr/>
      </cdr:nvSpPr>
      <cdr:spPr>
        <a:xfrm>
          <a:off x="3429000" y="0"/>
          <a:ext cx="1371600" cy="304800"/>
        </a:xfrm>
        <a:prstGeom prst="rect">
          <a:avLst/>
        </a:prstGeom>
        <a:solidFill>
          <a:srgbClr val="002060"/>
        </a:solidFill>
        <a:ln w="25400" cap="flat" cmpd="sng" algn="ctr">
          <a:solidFill>
            <a:srgbClr val="4F81BD">
              <a:shade val="50000"/>
            </a:srgbClr>
          </a:solidFill>
          <a:prstDash val="solid"/>
        </a:ln>
        <a:effectLst/>
      </cdr:spPr>
      <cdr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cdr:style>
      <cdr:txBody>
        <a:bodyPr/>
        <a:lstStyle>
          <a:lvl1pPr marL="0" indent="0">
            <a:defRPr sz="1100">
              <a:solidFill>
                <a:sysClr val="window" lastClr="FFFFFF"/>
              </a:solidFill>
              <a:latin typeface="Calibri"/>
            </a:defRPr>
          </a:lvl1pPr>
          <a:lvl2pPr marL="457200" indent="0">
            <a:defRPr sz="1100">
              <a:solidFill>
                <a:sysClr val="window" lastClr="FFFFFF"/>
              </a:solidFill>
              <a:latin typeface="Calibri"/>
            </a:defRPr>
          </a:lvl2pPr>
          <a:lvl3pPr marL="914400" indent="0">
            <a:defRPr sz="1100">
              <a:solidFill>
                <a:sysClr val="window" lastClr="FFFFFF"/>
              </a:solidFill>
              <a:latin typeface="Calibri"/>
            </a:defRPr>
          </a:lvl3pPr>
          <a:lvl4pPr marL="1371600" indent="0">
            <a:defRPr sz="1100">
              <a:solidFill>
                <a:sysClr val="window" lastClr="FFFFFF"/>
              </a:solidFill>
              <a:latin typeface="Calibri"/>
            </a:defRPr>
          </a:lvl4pPr>
          <a:lvl5pPr marL="1828800" indent="0">
            <a:defRPr sz="1100">
              <a:solidFill>
                <a:sysClr val="window" lastClr="FFFFFF"/>
              </a:solidFill>
              <a:latin typeface="Calibri"/>
            </a:defRPr>
          </a:lvl5pPr>
          <a:lvl6pPr marL="2286000" indent="0">
            <a:defRPr sz="1100">
              <a:solidFill>
                <a:sysClr val="window" lastClr="FFFFFF"/>
              </a:solidFill>
              <a:latin typeface="Calibri"/>
            </a:defRPr>
          </a:lvl6pPr>
          <a:lvl7pPr marL="2743200" indent="0">
            <a:defRPr sz="1100">
              <a:solidFill>
                <a:sysClr val="window" lastClr="FFFFFF"/>
              </a:solidFill>
              <a:latin typeface="Calibri"/>
            </a:defRPr>
          </a:lvl7pPr>
          <a:lvl8pPr marL="3200400" indent="0">
            <a:defRPr sz="1100">
              <a:solidFill>
                <a:sysClr val="window" lastClr="FFFFFF"/>
              </a:solidFill>
              <a:latin typeface="Calibri"/>
            </a:defRPr>
          </a:lvl8pPr>
          <a:lvl9pPr marL="3657600" indent="0">
            <a:defRPr sz="1100">
              <a:solidFill>
                <a:sysClr val="window" lastClr="FFFFFF"/>
              </a:solidFill>
              <a:latin typeface="Calibri"/>
            </a:defRPr>
          </a:lvl9pPr>
        </a:lstStyle>
        <a:p>
          <a:pPr algn="ctr"/>
          <a:r>
            <a:rPr lang="en-US" b="0">
              <a:solidFill>
                <a:schemeClr val="bg1"/>
              </a:solidFill>
            </a:rPr>
            <a:t>275 PATIENTS</a:t>
          </a:r>
        </a:p>
      </cdr:txBody>
    </cdr:sp>
  </cdr:relSizeAnchor>
</c:userShape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04ABA-CFF6-47D0-A579-34ED0F38E5B6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4CF712-CD8B-47D8-80E5-EEFB067D5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1901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C7E01-34FD-4B01-B2D6-54829BA179EF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AF88D0-B871-47F4-ACE5-CC27791E2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5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3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8.xml" /><Relationship Id="rId2" Type="http://schemas.openxmlformats.org/officeDocument/2006/relationships/notesMaster" Target="../notesMasters/notesMaster1.xml" /></Relationships>
</file>

<file path=ppt/notesSlides/_rels/notesSlide3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9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4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0.xml" /><Relationship Id="rId2" Type="http://schemas.openxmlformats.org/officeDocument/2006/relationships/notesMaster" Target="../notesMasters/notesMaster1.xml" /></Relationships>
</file>

<file path=ppt/notesSlides/_rels/notesSlide4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1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448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00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02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34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9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853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2437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74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154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82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51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816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9181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59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755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621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5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7784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666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207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13793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0B3E833-F08A-4F9F-82C8-4FD74EDB4E09}" type="slidenum">
              <a:rPr lang="nb-NO"/>
              <a:t>3</a:t>
            </a:fld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69472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205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92180-45BE-4D86-811C-437DA09CA7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400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597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405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7125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0414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322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31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826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2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7345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7346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/>
          </a:p>
        </p:txBody>
      </p:sp>
      <p:sp>
        <p:nvSpPr>
          <p:cNvPr id="57347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86D1-2FA3-4736-A101-2462C14E92B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</a:p>
        </p:txBody>
      </p:sp>
    </p:spTree>
    <p:extLst>
      <p:ext uri="{BB962C8B-B14F-4D97-AF65-F5344CB8AC3E}">
        <p14:creationId xmlns:p14="http://schemas.microsoft.com/office/powerpoint/2010/main" val="1145302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5804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24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91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64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2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F88D0-B871-47F4-ACE5-CC27791E26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28916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78F0-41D5-4EB0-9595-F60C697F672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182B-AE28-4B4C-AA20-C7BC90AD5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78F0-41D5-4EB0-9595-F60C697F672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182B-AE28-4B4C-AA20-C7BC90AD5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78F0-41D5-4EB0-9595-F60C697F672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182B-AE28-4B4C-AA20-C7BC90AD5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547F7-B7F4-4671-96A0-E7BE0ECEED67}" type="slidenum">
              <a:rPr lang="en-AU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541190513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chartAndTx">
  <p:cSld name="Titre. Diagramme et tex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173D2-A213-47C9-AC5E-85BC610B2E72}" type="slidenum">
              <a:rPr lang="en-AU"/>
              <a:pPr>
                <a:defRPr/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230274678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78F0-41D5-4EB0-9595-F60C697F672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182B-AE28-4B4C-AA20-C7BC90AD5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78F0-41D5-4EB0-9595-F60C697F672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182B-AE28-4B4C-AA20-C7BC90AD5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78F0-41D5-4EB0-9595-F60C697F672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182B-AE28-4B4C-AA20-C7BC90AD5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78F0-41D5-4EB0-9595-F60C697F672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182B-AE28-4B4C-AA20-C7BC90AD5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78F0-41D5-4EB0-9595-F60C697F672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182B-AE28-4B4C-AA20-C7BC90AD5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78F0-41D5-4EB0-9595-F60C697F672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182B-AE28-4B4C-AA20-C7BC90AD5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78F0-41D5-4EB0-9595-F60C697F672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182B-AE28-4B4C-AA20-C7BC90AD5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78F0-41D5-4EB0-9595-F60C697F672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182B-AE28-4B4C-AA20-C7BC90AD50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678F0-41D5-4EB0-9595-F60C697F672E}" type="datetimeFigureOut">
              <a:rPr lang="en-US" smtClean="0"/>
              <a:t>12/1/2017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182B-AE28-4B4C-AA20-C7BC90AD50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8.png" /><Relationship Id="rId4" Type="http://schemas.openxmlformats.org/officeDocument/2006/relationships/image" Target="../media/image9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10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11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12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diagramLayout" Target="../diagrams/layout2.xml" /><Relationship Id="rId11" Type="http://schemas.openxmlformats.org/officeDocument/2006/relationships/diagramQuickStyle" Target="../diagrams/quickStyle2.xml" /><Relationship Id="rId12" Type="http://schemas.openxmlformats.org/officeDocument/2006/relationships/diagramColors" Target="../diagrams/colors2.xml" /><Relationship Id="rId13" Type="http://schemas.microsoft.com/office/2007/relationships/diagramDrawing" Target="../diagrams/drawing3.xml" /><Relationship Id="rId14" Type="http://schemas.openxmlformats.org/officeDocument/2006/relationships/diagramData" Target="../diagrams/data3.xml" /><Relationship Id="rId15" Type="http://schemas.openxmlformats.org/officeDocument/2006/relationships/diagramLayout" Target="../diagrams/layout3.xml" /><Relationship Id="rId16" Type="http://schemas.openxmlformats.org/officeDocument/2006/relationships/diagramQuickStyle" Target="../diagrams/quickStyle3.xml" /><Relationship Id="rId17" Type="http://schemas.openxmlformats.org/officeDocument/2006/relationships/diagramColors" Target="../diagrams/colors3.xml" /><Relationship Id="rId2" Type="http://schemas.openxmlformats.org/officeDocument/2006/relationships/notesSlide" Target="../notesSlides/notesSlide15.xml" /><Relationship Id="rId3" Type="http://schemas.microsoft.com/office/2007/relationships/diagramDrawing" Target="../diagrams/drawing1.xml" /><Relationship Id="rId4" Type="http://schemas.openxmlformats.org/officeDocument/2006/relationships/diagramData" Target="../diagrams/data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Relationship Id="rId7" Type="http://schemas.openxmlformats.org/officeDocument/2006/relationships/diagramColors" Target="../diagrams/colors1.xml" /><Relationship Id="rId8" Type="http://schemas.microsoft.com/office/2007/relationships/diagramDrawing" Target="../diagrams/drawing2.xml" /><Relationship Id="rId9" Type="http://schemas.openxmlformats.org/officeDocument/2006/relationships/diagramData" Target="../diagrams/data2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diagramLayout" Target="../diagrams/layout5.xml" /><Relationship Id="rId11" Type="http://schemas.openxmlformats.org/officeDocument/2006/relationships/diagramQuickStyle" Target="../diagrams/quickStyle5.xml" /><Relationship Id="rId12" Type="http://schemas.openxmlformats.org/officeDocument/2006/relationships/diagramColors" Target="../diagrams/colors5.xml" /><Relationship Id="rId13" Type="http://schemas.microsoft.com/office/2007/relationships/diagramDrawing" Target="../diagrams/drawing6.xml" /><Relationship Id="rId14" Type="http://schemas.openxmlformats.org/officeDocument/2006/relationships/diagramData" Target="../diagrams/data6.xml" /><Relationship Id="rId15" Type="http://schemas.openxmlformats.org/officeDocument/2006/relationships/diagramLayout" Target="../diagrams/layout6.xml" /><Relationship Id="rId16" Type="http://schemas.openxmlformats.org/officeDocument/2006/relationships/diagramQuickStyle" Target="../diagrams/quickStyle6.xml" /><Relationship Id="rId17" Type="http://schemas.openxmlformats.org/officeDocument/2006/relationships/diagramColors" Target="../diagrams/colors6.xml" /><Relationship Id="rId2" Type="http://schemas.openxmlformats.org/officeDocument/2006/relationships/notesSlide" Target="../notesSlides/notesSlide16.xml" /><Relationship Id="rId3" Type="http://schemas.microsoft.com/office/2007/relationships/diagramDrawing" Target="../diagrams/drawing4.xml" /><Relationship Id="rId4" Type="http://schemas.openxmlformats.org/officeDocument/2006/relationships/diagramData" Target="../diagrams/data4.xml" /><Relationship Id="rId5" Type="http://schemas.openxmlformats.org/officeDocument/2006/relationships/diagramLayout" Target="../diagrams/layout4.xml" /><Relationship Id="rId6" Type="http://schemas.openxmlformats.org/officeDocument/2006/relationships/diagramQuickStyle" Target="../diagrams/quickStyle4.xml" /><Relationship Id="rId7" Type="http://schemas.openxmlformats.org/officeDocument/2006/relationships/diagramColors" Target="../diagrams/colors4.xml" /><Relationship Id="rId8" Type="http://schemas.microsoft.com/office/2007/relationships/diagramDrawing" Target="../diagrams/drawing5.xml" /><Relationship Id="rId9" Type="http://schemas.openxmlformats.org/officeDocument/2006/relationships/diagramData" Target="../diagrams/data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13.png" /><Relationship Id="rId4" Type="http://schemas.openxmlformats.org/officeDocument/2006/relationships/image" Target="../media/image14.jpeg" /><Relationship Id="rId5" Type="http://schemas.openxmlformats.org/officeDocument/2006/relationships/image" Target="../media/image15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18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microsoft.com/office/2007/relationships/diagramDrawing" Target="../diagrams/drawing7.xml" /><Relationship Id="rId4" Type="http://schemas.openxmlformats.org/officeDocument/2006/relationships/diagramData" Target="../diagrams/data7.xml" /><Relationship Id="rId5" Type="http://schemas.openxmlformats.org/officeDocument/2006/relationships/diagramLayout" Target="../diagrams/layout7.xml" /><Relationship Id="rId6" Type="http://schemas.openxmlformats.org/officeDocument/2006/relationships/diagramQuickStyle" Target="../diagrams/quickStyle7.xml" /><Relationship Id="rId7" Type="http://schemas.openxmlformats.org/officeDocument/2006/relationships/diagramColors" Target="../diagrams/colors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microsoft.com/office/2007/relationships/diagramDrawing" Target="../diagrams/drawing8.xml" /><Relationship Id="rId4" Type="http://schemas.openxmlformats.org/officeDocument/2006/relationships/diagramData" Target="../diagrams/data8.xml" /><Relationship Id="rId5" Type="http://schemas.openxmlformats.org/officeDocument/2006/relationships/diagramLayout" Target="../diagrams/layout8.xml" /><Relationship Id="rId6" Type="http://schemas.openxmlformats.org/officeDocument/2006/relationships/diagramQuickStyle" Target="../diagrams/quickStyle8.xml" /><Relationship Id="rId7" Type="http://schemas.openxmlformats.org/officeDocument/2006/relationships/diagramColors" Target="../diagrams/colors8.xml" /><Relationship Id="rId8" Type="http://schemas.openxmlformats.org/officeDocument/2006/relationships/image" Target="../media/image16.emf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1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8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1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19.png" /><Relationship Id="rId4" Type="http://schemas.openxmlformats.org/officeDocument/2006/relationships/image" Target="../media/image20.jpeg" /><Relationship Id="rId5" Type="http://schemas.openxmlformats.org/officeDocument/2006/relationships/image" Target="../media/image21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8.xml" /><Relationship Id="rId3" Type="http://schemas.openxmlformats.org/officeDocument/2006/relationships/chart" Target="../charts/chart2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1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notesSlide" Target="../notesSlides/notesSlide3.xml" /><Relationship Id="rId3" Type="http://schemas.openxmlformats.org/officeDocument/2006/relationships/chart" Target="../charts/chart1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23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4.emf" /><Relationship Id="rId4" Type="http://schemas.openxmlformats.org/officeDocument/2006/relationships/image" Target="../media/image25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2.xml" /><Relationship Id="rId3" Type="http://schemas.microsoft.com/office/2007/relationships/diagramDrawing" Target="../diagrams/drawing9.xml" /><Relationship Id="rId4" Type="http://schemas.openxmlformats.org/officeDocument/2006/relationships/diagramData" Target="../diagrams/data9.xml" /><Relationship Id="rId5" Type="http://schemas.openxmlformats.org/officeDocument/2006/relationships/diagramLayout" Target="../diagrams/layout9.xml" /><Relationship Id="rId6" Type="http://schemas.openxmlformats.org/officeDocument/2006/relationships/diagramQuickStyle" Target="../diagrams/quickStyle9.xml" /><Relationship Id="rId7" Type="http://schemas.openxmlformats.org/officeDocument/2006/relationships/diagramColors" Target="../diagrams/colors9.xml" /><Relationship Id="rId8" Type="http://schemas.openxmlformats.org/officeDocument/2006/relationships/image" Target="../media/image26.jpeg" /><Relationship Id="rId9" Type="http://schemas.openxmlformats.org/officeDocument/2006/relationships/image" Target="../media/image27.jpe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35.jpeg" /><Relationship Id="rId11" Type="http://schemas.openxmlformats.org/officeDocument/2006/relationships/image" Target="../media/image36.png" /><Relationship Id="rId12" Type="http://schemas.openxmlformats.org/officeDocument/2006/relationships/image" Target="../media/image37.png" /><Relationship Id="rId13" Type="http://schemas.openxmlformats.org/officeDocument/2006/relationships/image" Target="../media/image38.png" /><Relationship Id="rId14" Type="http://schemas.openxmlformats.org/officeDocument/2006/relationships/image" Target="../media/image39.png" /><Relationship Id="rId15" Type="http://schemas.openxmlformats.org/officeDocument/2006/relationships/image" Target="../media/image40.png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Relationship Id="rId6" Type="http://schemas.openxmlformats.org/officeDocument/2006/relationships/image" Target="../media/image31.jpeg" /><Relationship Id="rId7" Type="http://schemas.openxmlformats.org/officeDocument/2006/relationships/image" Target="../media/image32.jpeg" /><Relationship Id="rId8" Type="http://schemas.openxmlformats.org/officeDocument/2006/relationships/image" Target="../media/image33.jpeg" /><Relationship Id="rId9" Type="http://schemas.openxmlformats.org/officeDocument/2006/relationships/image" Target="../media/image34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41.png" /><Relationship Id="rId4" Type="http://schemas.microsoft.com/office/2007/relationships/diagramDrawing" Target="../diagrams/drawing10.xml" /><Relationship Id="rId5" Type="http://schemas.openxmlformats.org/officeDocument/2006/relationships/diagramData" Target="../diagrams/data10.xml" /><Relationship Id="rId6" Type="http://schemas.openxmlformats.org/officeDocument/2006/relationships/diagramLayout" Target="../diagrams/layout10.xml" /><Relationship Id="rId7" Type="http://schemas.openxmlformats.org/officeDocument/2006/relationships/diagramQuickStyle" Target="../diagrams/quickStyle10.xml" /><Relationship Id="rId8" Type="http://schemas.openxmlformats.org/officeDocument/2006/relationships/diagramColors" Target="../diagrams/colors10.x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42.png" /><Relationship Id="rId4" Type="http://schemas.openxmlformats.org/officeDocument/2006/relationships/image" Target="../media/image43.jpe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4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7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8.x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9.xml" /><Relationship Id="rId3" Type="http://schemas.openxmlformats.org/officeDocument/2006/relationships/image" Target="../media/image4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3.wmf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0.xml" /><Relationship Id="rId3" Type="http://schemas.openxmlformats.org/officeDocument/2006/relationships/image" Target="../media/image46.jpeg" /><Relationship Id="rId4" Type="http://schemas.openxmlformats.org/officeDocument/2006/relationships/image" Target="../media/image43.jpeg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41.xml" /><Relationship Id="rId3" Type="http://schemas.openxmlformats.org/officeDocument/2006/relationships/image" Target="../media/image1.png" /><Relationship Id="rId4" Type="http://schemas.openxmlformats.org/officeDocument/2006/relationships/image" Target="../media/image4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7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75" y="0"/>
            <a:ext cx="9136425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ectangle 5"/>
          <p:cNvSpPr/>
          <p:nvPr/>
        </p:nvSpPr>
        <p:spPr>
          <a:xfrm>
            <a:off x="1371600" y="2667000"/>
            <a:ext cx="67056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Edwin C. Chapman, MD, DABIM, FASAM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Adjunct Assistant Professor Department of Behavioral Health, Howard University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Chief Medical Officer, Medical Home Development Group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Interim President, Washington, DC Health, Justice, Education &amp; Economic Empowerment Coalition</a:t>
            </a:r>
          </a:p>
          <a:p>
            <a:pPr algn="ctr"/>
            <a:endParaRPr lang="en-US" sz="2800" b="1">
              <a:solidFill>
                <a:schemeClr val="bg1"/>
              </a:solidFill>
            </a:endParaRP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November 17, 2017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1600" y="0"/>
            <a:ext cx="7772400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A WORLD VIEW of OPIOID USE DISORDER BEST PRACTICES </a:t>
            </a:r>
          </a:p>
          <a:p>
            <a:pPr algn="ctr"/>
            <a:r>
              <a:rPr lang="en-US" sz="2400" b="1"/>
              <a:t>with COMPARISON to the UNITED STATES:</a:t>
            </a:r>
          </a:p>
          <a:p>
            <a:pPr algn="ctr"/>
            <a:r>
              <a:rPr lang="en-US" sz="2400" b="1"/>
              <a:t>NELSON MULLINS – “Health TechNet”</a:t>
            </a:r>
          </a:p>
          <a:p>
            <a:pPr algn="ctr"/>
            <a:endParaRPr lang="en-US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5400000">
            <a:off x="1447800" y="-1066800"/>
            <a:ext cx="6248400" cy="9144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" y="1377579"/>
            <a:ext cx="8686800" cy="525182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</a:ln>
        </p:spPr>
      </p:pic>
      <p:sp>
        <p:nvSpPr>
          <p:cNvPr id="4" name="Rounded Rectangle 3"/>
          <p:cNvSpPr/>
          <p:nvPr/>
        </p:nvSpPr>
        <p:spPr>
          <a:xfrm>
            <a:off x="196362" y="152400"/>
            <a:ext cx="8458200" cy="6858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04800" y="6324600"/>
            <a:ext cx="8458200" cy="304800"/>
          </a:xfrm>
          <a:prstGeom prst="round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556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1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The OPIOID EPIDEMIC </a:t>
            </a:r>
            <a:br>
              <a:rPr lang="en-US" sz="5400">
                <a:solidFill>
                  <a:schemeClr val="bg1"/>
                </a:solidFill>
              </a:rPr>
            </a:br>
            <a:r>
              <a:rPr lang="en-US" sz="5400">
                <a:solidFill>
                  <a:schemeClr val="bg1"/>
                </a:solidFill>
              </a:rPr>
              <a:t>is </a:t>
            </a:r>
            <a:br>
              <a:rPr lang="en-US" sz="5400">
                <a:solidFill>
                  <a:schemeClr val="bg1"/>
                </a:solidFill>
              </a:rPr>
            </a:br>
            <a:r>
              <a:rPr lang="en-US" sz="5400">
                <a:solidFill>
                  <a:schemeClr val="bg1"/>
                </a:solidFill>
              </a:rPr>
              <a:t>HIGH COST </a:t>
            </a:r>
            <a:br>
              <a:rPr lang="en-US" sz="5400">
                <a:solidFill>
                  <a:schemeClr val="bg1"/>
                </a:solidFill>
              </a:rPr>
            </a:br>
            <a:r>
              <a:rPr lang="en-US" sz="5400">
                <a:solidFill>
                  <a:schemeClr val="bg1"/>
                </a:solidFill>
              </a:rPr>
              <a:t>in </a:t>
            </a:r>
            <a:br>
              <a:rPr lang="en-US" sz="5400">
                <a:solidFill>
                  <a:schemeClr val="bg1"/>
                </a:solidFill>
              </a:rPr>
            </a:br>
            <a:r>
              <a:rPr lang="en-US" sz="5400">
                <a:solidFill>
                  <a:schemeClr val="bg1"/>
                </a:solidFill>
              </a:rPr>
              <a:t>MONEY &amp; LIVES</a:t>
            </a:r>
          </a:p>
        </p:txBody>
      </p:sp>
    </p:spTree>
    <p:extLst>
      <p:ext uri="{BB962C8B-B14F-4D97-AF65-F5344CB8AC3E}">
        <p14:creationId xmlns:p14="http://schemas.microsoft.com/office/powerpoint/2010/main" val="266881775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8319" y="742951"/>
            <a:ext cx="2487931" cy="3109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91060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14363" y="409575"/>
            <a:ext cx="7915275" cy="60388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862805546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0433" name="Picture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1975" y="414338"/>
            <a:ext cx="8020050" cy="60293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113138672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604792"/>
          </a:xfrm>
          <a:solidFill>
            <a:srgbClr val="00B050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TOTAL IMPACT of an INDIVIDUAL PATIENT on COMMUNITY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96617134"/>
              </p:ext>
            </p:extLst>
          </p:nvPr>
        </p:nvGraphicFramePr>
        <p:xfrm>
          <a:off x="0" y="1524000"/>
          <a:ext cx="4572000" cy="4572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51768835"/>
              </p:ext>
            </p:extLst>
          </p:nvPr>
        </p:nvGraphicFramePr>
        <p:xfrm>
          <a:off x="4572000" y="1524000"/>
          <a:ext cx="4572000" cy="4572000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4876800" y="1447800"/>
          <a:ext cx="3962400" cy="4038600"/>
        </p:xfrm>
        <a:graphic>
          <a:graphicData uri="http://schemas.openxmlformats.org/drawingml/2006/diagram">
            <dgm:relIds xmlns:dgm="http://schemas.openxmlformats.org/drawingml/2006/diagram" r:dm="rId14" r:lo="rId15" r:qs="rId16" r:cs="rId17"/>
          </a:graphicData>
        </a:graphic>
      </p:graphicFrame>
      <p:sp>
        <p:nvSpPr>
          <p:cNvPr id="8" name="Rectangle 7"/>
          <p:cNvSpPr/>
          <p:nvPr/>
        </p:nvSpPr>
        <p:spPr>
          <a:xfrm>
            <a:off x="4876800" y="5486400"/>
            <a:ext cx="3962400" cy="533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COST SAVINGS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16002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2">
                    <a:lumMod val="75000"/>
                  </a:schemeClr>
                </a:solidFill>
              </a:rPr>
              <a:t>EDWIN C CHAPMAN, MD © 2017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354CDF6D-8134-41EF-90F8-D32D1C18ABD7}"/>
              </a:ext>
            </a:extLst>
          </p:cNvPr>
          <p:cNvSpPr txBox="1"/>
          <p:nvPr/>
        </p:nvSpPr>
        <p:spPr>
          <a:xfrm>
            <a:off x="3547967" y="2362200"/>
            <a:ext cx="2048067" cy="34335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TOTAL COST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A77BD1A5-73F6-4577-8DB7-098858F2447E}"/>
              </a:ext>
            </a:extLst>
          </p:cNvPr>
          <p:cNvCxnSpPr/>
          <p:nvPr/>
        </p:nvCxnSpPr>
        <p:spPr>
          <a:xfrm flipH="1" flipV="1">
            <a:off x="2743201" y="2120420"/>
            <a:ext cx="804766" cy="2398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0D513517-D6AB-4E0E-A43C-541B5CDA337A}"/>
              </a:ext>
            </a:extLst>
          </p:cNvPr>
          <p:cNvCxnSpPr/>
          <p:nvPr/>
        </p:nvCxnSpPr>
        <p:spPr>
          <a:xfrm>
            <a:off x="4876798" y="2863821"/>
            <a:ext cx="381002" cy="155871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7DBA36AE-11F3-4EC7-BD21-6D86D546BD19}"/>
              </a:ext>
            </a:extLst>
          </p:cNvPr>
          <p:cNvCxnSpPr/>
          <p:nvPr/>
        </p:nvCxnSpPr>
        <p:spPr>
          <a:xfrm flipH="1">
            <a:off x="3886200" y="2863821"/>
            <a:ext cx="457200" cy="1558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03C1A79D-AC2F-439E-B1A1-8585E3F85354}"/>
              </a:ext>
            </a:extLst>
          </p:cNvPr>
          <p:cNvCxnSpPr/>
          <p:nvPr/>
        </p:nvCxnSpPr>
        <p:spPr>
          <a:xfrm flipV="1">
            <a:off x="5638800" y="2120420"/>
            <a:ext cx="762000" cy="2398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ubtitle 2">
            <a:extLst>
              <a:ext uri="{FF2B5EF4-FFF2-40B4-BE49-F238E27FC236}">
                <a16:creationId xmlns:a16="http://schemas.microsoft.com/office/drawing/2014/main" xmlns="" id="{DD4A38F8-B06D-444D-9A93-090413C2B6B5}"/>
              </a:ext>
            </a:extLst>
          </p:cNvPr>
          <p:cNvSpPr txBox="1"/>
          <p:nvPr/>
        </p:nvSpPr>
        <p:spPr>
          <a:xfrm>
            <a:off x="990600" y="1022379"/>
            <a:ext cx="2743200" cy="34335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UNTREATED PATIENT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xmlns="" id="{C0C37C57-04A2-430F-98CD-C5B3E1874382}"/>
              </a:ext>
            </a:extLst>
          </p:cNvPr>
          <p:cNvSpPr txBox="1"/>
          <p:nvPr/>
        </p:nvSpPr>
        <p:spPr>
          <a:xfrm>
            <a:off x="5410200" y="999318"/>
            <a:ext cx="2667000" cy="372282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PATIENT IN TREATMENT</a:t>
            </a:r>
          </a:p>
        </p:txBody>
      </p:sp>
    </p:spTree>
    <p:extLst>
      <p:ext uri="{BB962C8B-B14F-4D97-AF65-F5344CB8AC3E}">
        <p14:creationId xmlns:p14="http://schemas.microsoft.com/office/powerpoint/2010/main" val="3393517037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"/>
            <a:ext cx="9144000" cy="604792"/>
          </a:xfrm>
          <a:solidFill>
            <a:srgbClr val="00B050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TOTAL IMPACT of an INDIVIDUAL PATIENT on COMMUNITY</a:t>
            </a: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0" y="1524000"/>
          <a:ext cx="4572000" cy="45720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graphicFrame>
        <p:nvGraphicFramePr>
          <p:cNvPr id="6" name="Diagram 5"/>
          <p:cNvGraphicFramePr/>
          <p:nvPr>
            <p:extLst/>
          </p:nvPr>
        </p:nvGraphicFramePr>
        <p:xfrm>
          <a:off x="4572000" y="1524000"/>
          <a:ext cx="4572000" cy="4572000"/>
        </p:xfrm>
        <a:graphic>
          <a:graphicData uri="http://schemas.openxmlformats.org/drawingml/2006/diagram">
            <dgm:relIds xmlns:dgm="http://schemas.openxmlformats.org/drawingml/2006/diagram" r:dm="rId9" r:lo="rId10" r:qs="rId11" r:cs="rId12"/>
          </a:graphicData>
        </a:graphic>
      </p:graphicFrame>
      <p:graphicFrame>
        <p:nvGraphicFramePr>
          <p:cNvPr id="7" name="Diagram 6"/>
          <p:cNvGraphicFramePr/>
          <p:nvPr>
            <p:extLst/>
          </p:nvPr>
        </p:nvGraphicFramePr>
        <p:xfrm>
          <a:off x="4876800" y="1447800"/>
          <a:ext cx="3962400" cy="4038600"/>
        </p:xfrm>
        <a:graphic>
          <a:graphicData uri="http://schemas.openxmlformats.org/drawingml/2006/diagram">
            <dgm:relIds xmlns:dgm="http://schemas.openxmlformats.org/drawingml/2006/diagram" r:dm="rId14" r:lo="rId15" r:qs="rId16" r:cs="rId17"/>
          </a:graphicData>
        </a:graphic>
      </p:graphicFrame>
      <p:sp>
        <p:nvSpPr>
          <p:cNvPr id="8" name="Rectangle 7"/>
          <p:cNvSpPr/>
          <p:nvPr/>
        </p:nvSpPr>
        <p:spPr>
          <a:xfrm>
            <a:off x="4876800" y="5486400"/>
            <a:ext cx="3962400" cy="5334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/>
              <a:t>COST SAVINGS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477000"/>
            <a:ext cx="1600200" cy="38100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>
                <a:solidFill>
                  <a:schemeClr val="bg2">
                    <a:lumMod val="75000"/>
                  </a:schemeClr>
                </a:solidFill>
              </a:rPr>
              <a:t>EDWIN C CHAPMAN, MD © 2017</a:t>
            </a: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354CDF6D-8134-41EF-90F8-D32D1C18ABD7}"/>
              </a:ext>
            </a:extLst>
          </p:cNvPr>
          <p:cNvSpPr txBox="1"/>
          <p:nvPr/>
        </p:nvSpPr>
        <p:spPr>
          <a:xfrm>
            <a:off x="3547967" y="2362200"/>
            <a:ext cx="2048067" cy="343350"/>
          </a:xfrm>
          <a:prstGeom prst="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tx1"/>
                </a:solidFill>
              </a:rPr>
              <a:t>SILOED COSTS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A77BD1A5-73F6-4577-8DB7-098858F2447E}"/>
              </a:ext>
            </a:extLst>
          </p:cNvPr>
          <p:cNvCxnSpPr/>
          <p:nvPr/>
        </p:nvCxnSpPr>
        <p:spPr>
          <a:xfrm flipH="1" flipV="1">
            <a:off x="2743201" y="2120420"/>
            <a:ext cx="804766" cy="2398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xmlns="" id="{0D513517-D6AB-4E0E-A43C-541B5CDA337A}"/>
              </a:ext>
            </a:extLst>
          </p:cNvPr>
          <p:cNvCxnSpPr/>
          <p:nvPr/>
        </p:nvCxnSpPr>
        <p:spPr>
          <a:xfrm>
            <a:off x="4876798" y="2863821"/>
            <a:ext cx="381002" cy="155871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7DBA36AE-11F3-4EC7-BD21-6D86D546BD19}"/>
              </a:ext>
            </a:extLst>
          </p:cNvPr>
          <p:cNvCxnSpPr/>
          <p:nvPr/>
        </p:nvCxnSpPr>
        <p:spPr>
          <a:xfrm flipH="1">
            <a:off x="3886200" y="2863821"/>
            <a:ext cx="457200" cy="15587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03C1A79D-AC2F-439E-B1A1-8585E3F85354}"/>
              </a:ext>
            </a:extLst>
          </p:cNvPr>
          <p:cNvCxnSpPr/>
          <p:nvPr/>
        </p:nvCxnSpPr>
        <p:spPr>
          <a:xfrm flipV="1">
            <a:off x="5638800" y="2120420"/>
            <a:ext cx="762000" cy="23985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Subtitle 2">
            <a:extLst>
              <a:ext uri="{FF2B5EF4-FFF2-40B4-BE49-F238E27FC236}">
                <a16:creationId xmlns:a16="http://schemas.microsoft.com/office/drawing/2014/main" xmlns="" id="{DD4A38F8-B06D-444D-9A93-090413C2B6B5}"/>
              </a:ext>
            </a:extLst>
          </p:cNvPr>
          <p:cNvSpPr txBox="1"/>
          <p:nvPr/>
        </p:nvSpPr>
        <p:spPr>
          <a:xfrm>
            <a:off x="990600" y="1022379"/>
            <a:ext cx="2743200" cy="343350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UNTREATED PATIENT</a:t>
            </a:r>
          </a:p>
        </p:txBody>
      </p:sp>
      <p:sp>
        <p:nvSpPr>
          <p:cNvPr id="58" name="Subtitle 2">
            <a:extLst>
              <a:ext uri="{FF2B5EF4-FFF2-40B4-BE49-F238E27FC236}">
                <a16:creationId xmlns:a16="http://schemas.microsoft.com/office/drawing/2014/main" xmlns="" id="{C0C37C57-04A2-430F-98CD-C5B3E1874382}"/>
              </a:ext>
            </a:extLst>
          </p:cNvPr>
          <p:cNvSpPr txBox="1"/>
          <p:nvPr/>
        </p:nvSpPr>
        <p:spPr>
          <a:xfrm>
            <a:off x="5410200" y="999318"/>
            <a:ext cx="2667000" cy="372282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PATIENT IN TREATMENT</a:t>
            </a:r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xmlns="" id="{FD12789F-B416-4B85-9F6F-DBAA9C5E843D}"/>
              </a:ext>
            </a:extLst>
          </p:cNvPr>
          <p:cNvSpPr/>
          <p:nvPr/>
        </p:nvSpPr>
        <p:spPr>
          <a:xfrm>
            <a:off x="1142999" y="1593880"/>
            <a:ext cx="2286001" cy="2159483"/>
          </a:xfrm>
          <a:prstGeom prst="triangle">
            <a:avLst>
              <a:gd name="adj" fmla="val 50313"/>
            </a:avLst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$35K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4F074D64-6B24-45C5-803E-AE888A145A55}"/>
              </a:ext>
            </a:extLst>
          </p:cNvPr>
          <p:cNvSpPr/>
          <p:nvPr/>
        </p:nvSpPr>
        <p:spPr>
          <a:xfrm>
            <a:off x="2269948" y="3892320"/>
            <a:ext cx="2286001" cy="2159483"/>
          </a:xfrm>
          <a:prstGeom prst="triangle">
            <a:avLst>
              <a:gd name="adj" fmla="val 50313"/>
            </a:avLst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</a:rPr>
              <a:t>$35K</a:t>
            </a:r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xmlns="" id="{0A956646-9544-450E-92EE-7932E080A172}"/>
              </a:ext>
            </a:extLst>
          </p:cNvPr>
          <p:cNvSpPr/>
          <p:nvPr/>
        </p:nvSpPr>
        <p:spPr>
          <a:xfrm flipV="1">
            <a:off x="5829299" y="3455371"/>
            <a:ext cx="2095501" cy="1922823"/>
          </a:xfrm>
          <a:prstGeom prst="triangle">
            <a:avLst>
              <a:gd name="adj" fmla="val 48565"/>
            </a:avLst>
          </a:prstGeom>
          <a:solidFill>
            <a:srgbClr val="00B050">
              <a:alpha val="6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92D05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08C5CA43-AA5E-469E-B50C-B7F1F607A5BD}"/>
              </a:ext>
            </a:extLst>
          </p:cNvPr>
          <p:cNvSpPr/>
          <p:nvPr/>
        </p:nvSpPr>
        <p:spPr>
          <a:xfrm>
            <a:off x="6281833" y="3455370"/>
            <a:ext cx="1185767" cy="126903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B050"/>
                </a:solidFill>
              </a:rPr>
              <a:t>$15K</a:t>
            </a:r>
          </a:p>
          <a:p>
            <a:pPr algn="ctr"/>
            <a:r>
              <a:rPr lang="en-US" sz="2400" b="1">
                <a:solidFill>
                  <a:srgbClr val="00B050"/>
                </a:solidFill>
              </a:rPr>
              <a:t>for</a:t>
            </a:r>
          </a:p>
          <a:p>
            <a:pPr algn="ctr"/>
            <a:r>
              <a:rPr lang="en-US" sz="2400" b="1">
                <a:solidFill>
                  <a:srgbClr val="00B050"/>
                </a:solidFill>
              </a:rPr>
              <a:t>Rx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7744BE4C-0F4B-43D1-893B-2A026D7B6FCC}"/>
              </a:ext>
            </a:extLst>
          </p:cNvPr>
          <p:cNvSpPr/>
          <p:nvPr/>
        </p:nvSpPr>
        <p:spPr>
          <a:xfrm>
            <a:off x="1601725" y="3845006"/>
            <a:ext cx="1338834" cy="1407986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TOTALCOST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$105K</a:t>
            </a:r>
          </a:p>
        </p:txBody>
      </p:sp>
      <p:sp>
        <p:nvSpPr>
          <p:cNvPr id="21" name="Down Arrow 20"/>
          <p:cNvSpPr/>
          <p:nvPr/>
        </p:nvSpPr>
        <p:spPr>
          <a:xfrm>
            <a:off x="2057400" y="3429000"/>
            <a:ext cx="484632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14320949">
            <a:off x="1265579" y="4839928"/>
            <a:ext cx="484632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7640143">
            <a:off x="2819400" y="4800600"/>
            <a:ext cx="484632" cy="381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10800000">
            <a:off x="2590800" y="1828800"/>
            <a:ext cx="3962400" cy="3886200"/>
          </a:xfrm>
          <a:prstGeom prst="triangle">
            <a:avLst>
              <a:gd name="adj" fmla="val 4960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-Right Arrow 24"/>
          <p:cNvSpPr/>
          <p:nvPr/>
        </p:nvSpPr>
        <p:spPr>
          <a:xfrm>
            <a:off x="3048000" y="3581400"/>
            <a:ext cx="3124200" cy="144780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Every $1  Spent on Treatment Saves $7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371600" y="2057400"/>
            <a:ext cx="1752600" cy="381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Criminal Costs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5791200"/>
            <a:ext cx="1752600" cy="381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Medical Costs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590800" y="5715000"/>
            <a:ext cx="1752600" cy="381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Social  Costs</a:t>
            </a:r>
          </a:p>
        </p:txBody>
      </p:sp>
    </p:spTree>
    <p:extLst>
      <p:ext uri="{BB962C8B-B14F-4D97-AF65-F5344CB8AC3E}">
        <p14:creationId xmlns:p14="http://schemas.microsoft.com/office/powerpoint/2010/main" val="3989130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1" nodeType="clickEffect"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 The UGLY!!</a:t>
            </a:r>
          </a:p>
        </p:txBody>
      </p:sp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1143000"/>
            <a:ext cx="91440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30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52400" y="1524000"/>
            <a:ext cx="2038351" cy="304800"/>
          </a:xfrm>
          <a:prstGeom prst="rect">
            <a:avLst/>
          </a:prstGeom>
          <a:noFill/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1177611"/>
            <a:ext cx="9144000" cy="11233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Mexican Traffickers Making New York a Lucrative Hub for Distribution of </a:t>
            </a:r>
            <a:r>
              <a:rPr kumimoji="0" lang="en-US" sz="2000" b="1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Fentanyl</a:t>
            </a: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By Nick </a:t>
            </a:r>
            <a:r>
              <a:rPr kumimoji="0" lang="en-US" sz="1100" b="0" i="0" u="none" strike="noStrike" cap="none" normalizeH="0" baseline="0" err="1" bmk="_GoBack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Miroff</a:t>
            </a: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By Nick </a:t>
            </a:r>
            <a:r>
              <a:rPr kumimoji="0" lang="en-US" sz="1100" b="0" i="0" u="none" strike="noStrike" cap="none" normalizeH="0" baseline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Miroff</a:t>
            </a: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100">
                <a:latin typeface="Arial" pitchFamily="34" charset="0"/>
                <a:cs typeface="Arial" pitchFamily="34" charset="0"/>
              </a:rPr>
              <a:t>                                    </a:t>
            </a:r>
            <a:r>
              <a:rPr kumimoji="0" lang="en-US" sz="3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National Security</a:t>
            </a:r>
            <a:endParaRPr kumimoji="0" 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November 13 at 5:58 PM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9200" y="2286000"/>
            <a:ext cx="41148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Alvarado-Robles and Flores-Solis had </a:t>
            </a:r>
            <a:r>
              <a:rPr lang="en-US" b="1">
                <a:solidFill>
                  <a:srgbClr val="FF0000"/>
                </a:solidFill>
              </a:rPr>
              <a:t>141 pounds of pure fentanyl in their Queens apartment, enough to kill 32 million people, </a:t>
            </a:r>
            <a:r>
              <a:rPr lang="en-US" b="1">
                <a:solidFill>
                  <a:schemeClr val="tx1"/>
                </a:solidFill>
              </a:rPr>
              <a:t>the Drug Enforcement Administration said. It was the largest seizure of the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2286000"/>
            <a:ext cx="5181599" cy="36549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972112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2060"/>
          </a:solidFill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WHAT WORKS </a:t>
            </a:r>
            <a:br>
              <a:rPr lang="en-US" sz="5400">
                <a:solidFill>
                  <a:schemeClr val="bg1"/>
                </a:solidFill>
              </a:rPr>
            </a:br>
            <a:r>
              <a:rPr lang="en-US" sz="5400">
                <a:solidFill>
                  <a:schemeClr val="bg1"/>
                </a:solidFill>
              </a:rPr>
              <a:t>and </a:t>
            </a:r>
            <a:br>
              <a:rPr lang="en-US" sz="5400">
                <a:solidFill>
                  <a:schemeClr val="bg1"/>
                </a:solidFill>
              </a:rPr>
            </a:br>
            <a:r>
              <a:rPr lang="en-US" sz="5400">
                <a:solidFill>
                  <a:schemeClr val="bg1"/>
                </a:solidFill>
              </a:rPr>
              <a:t>WHAT DOSEN’T WORK?</a:t>
            </a:r>
          </a:p>
        </p:txBody>
      </p:sp>
    </p:spTree>
    <p:extLst>
      <p:ext uri="{BB962C8B-B14F-4D97-AF65-F5344CB8AC3E}">
        <p14:creationId xmlns:p14="http://schemas.microsoft.com/office/powerpoint/2010/main" val="3167392137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219200" y="1143000"/>
          <a:ext cx="6934200" cy="54102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0"/>
            <a:ext cx="75438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</a:rPr>
              <a:t>OPIOID TREATMENT OPTIONS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00800"/>
            <a:ext cx="1219200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800">
                <a:solidFill>
                  <a:prstClr val="white"/>
                </a:solidFill>
              </a:rPr>
              <a:t>Edwin C. Chapman, MD</a:t>
            </a:r>
          </a:p>
          <a:p>
            <a:pPr defTabSz="457200">
              <a:defRPr/>
            </a:pPr>
            <a:r>
              <a:rPr lang="en-US" sz="800">
                <a:solidFill>
                  <a:prstClr val="white"/>
                </a:solidFill>
              </a:rPr>
              <a:t>©2016</a:t>
            </a:r>
          </a:p>
        </p:txBody>
      </p:sp>
    </p:spTree>
    <p:extLst>
      <p:ext uri="{BB962C8B-B14F-4D97-AF65-F5344CB8AC3E}">
        <p14:creationId xmlns:p14="http://schemas.microsoft.com/office/powerpoint/2010/main" val="136399430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209800" y="346072"/>
            <a:ext cx="4953000" cy="6224638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Up Arrow 3"/>
          <p:cNvSpPr/>
          <p:nvPr/>
        </p:nvSpPr>
        <p:spPr>
          <a:xfrm rot="5400000">
            <a:off x="1466088" y="5239512"/>
            <a:ext cx="484632" cy="978408"/>
          </a:xfrm>
          <a:prstGeom prst="up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Up Arrow 4"/>
          <p:cNvSpPr/>
          <p:nvPr/>
        </p:nvSpPr>
        <p:spPr>
          <a:xfrm rot="5400000">
            <a:off x="1466088" y="1200912"/>
            <a:ext cx="484632" cy="978408"/>
          </a:xfrm>
          <a:prstGeom prst="upArrow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0800000">
            <a:off x="6629400" y="1447800"/>
            <a:ext cx="484632" cy="2514600"/>
          </a:xfrm>
          <a:prstGeom prst="up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2971800"/>
            <a:ext cx="2209800" cy="7620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WORLD-WIDE</a:t>
            </a:r>
          </a:p>
          <a:p>
            <a:pPr algn="ctr"/>
            <a:r>
              <a:rPr lang="en-US" b="1"/>
              <a:t>DRUG RELATED</a:t>
            </a:r>
          </a:p>
          <a:p>
            <a:pPr algn="ctr"/>
            <a:r>
              <a:rPr lang="en-US" b="1"/>
              <a:t>DEATHS</a:t>
            </a:r>
          </a:p>
        </p:txBody>
      </p:sp>
      <p:sp>
        <p:nvSpPr>
          <p:cNvPr id="9" name="Rectangle 8"/>
          <p:cNvSpPr/>
          <p:nvPr/>
        </p:nvSpPr>
        <p:spPr>
          <a:xfrm>
            <a:off x="7162800" y="2971800"/>
            <a:ext cx="1981200" cy="762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PORTUGAL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DRUG RELATED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HIV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3400" y="685800"/>
            <a:ext cx="8001000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00800"/>
            <a:ext cx="1219200" cy="4572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en-US" sz="800">
                <a:solidFill>
                  <a:prstClr val="white"/>
                </a:solidFill>
              </a:rPr>
              <a:t>Edwin C. Chapman, MD</a:t>
            </a:r>
          </a:p>
          <a:p>
            <a:pPr defTabSz="457200">
              <a:defRPr/>
            </a:pPr>
            <a:r>
              <a:rPr lang="en-US" sz="800">
                <a:solidFill>
                  <a:prstClr val="white"/>
                </a:solidFill>
              </a:rPr>
              <a:t>©2017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4572000" y="685800"/>
            <a:ext cx="0" cy="5410200"/>
          </a:xfrm>
          <a:prstGeom prst="line">
            <a:avLst/>
          </a:prstGeom>
          <a:ln w="762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Diagram 22"/>
          <p:cNvGraphicFramePr/>
          <p:nvPr/>
        </p:nvGraphicFramePr>
        <p:xfrm>
          <a:off x="838200" y="1524000"/>
          <a:ext cx="7467600" cy="4495800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24" name="Rectangle 23"/>
          <p:cNvSpPr/>
          <p:nvPr/>
        </p:nvSpPr>
        <p:spPr>
          <a:xfrm>
            <a:off x="609600" y="762000"/>
            <a:ext cx="3810000" cy="762000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OPIOID </a:t>
            </a:r>
          </a:p>
          <a:p>
            <a:pPr algn="ctr"/>
            <a:r>
              <a:rPr lang="en-US" sz="2800"/>
              <a:t>PRE-TREATMENT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24400" y="762000"/>
            <a:ext cx="3733800" cy="762000"/>
          </a:xfrm>
          <a:prstGeom prst="rect">
            <a:avLst/>
          </a:prstGeom>
          <a:solidFill>
            <a:srgbClr val="00206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OPIOID TREATMENT OPTIONS</a:t>
            </a:r>
          </a:p>
        </p:txBody>
      </p:sp>
      <p:sp>
        <p:nvSpPr>
          <p:cNvPr id="26" name="Down Arrow Callout 25"/>
          <p:cNvSpPr/>
          <p:nvPr/>
        </p:nvSpPr>
        <p:spPr>
          <a:xfrm>
            <a:off x="6705600" y="1600200"/>
            <a:ext cx="1447800" cy="1676400"/>
          </a:xfrm>
          <a:prstGeom prst="downArrowCallout">
            <a:avLst/>
          </a:prstGeom>
          <a:solidFill>
            <a:srgbClr val="00B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50%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Reduction in Deaths</a:t>
            </a:r>
          </a:p>
        </p:txBody>
      </p:sp>
      <p:sp>
        <p:nvSpPr>
          <p:cNvPr id="27" name="Up Arrow Callout 26"/>
          <p:cNvSpPr/>
          <p:nvPr/>
        </p:nvSpPr>
        <p:spPr>
          <a:xfrm>
            <a:off x="6858000" y="4267200"/>
            <a:ext cx="1295400" cy="1905000"/>
          </a:xfrm>
          <a:prstGeom prst="upArrowCallou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Decrease HIV, Hepatitis C,</a:t>
            </a:r>
          </a:p>
          <a:p>
            <a:pPr algn="ctr"/>
            <a:r>
              <a:rPr lang="en-US" sz="1400" b="1"/>
              <a:t>Improves Medical Compliance</a:t>
            </a:r>
          </a:p>
        </p:txBody>
      </p:sp>
      <p:sp>
        <p:nvSpPr>
          <p:cNvPr id="28" name="Up Arrow Callout 27"/>
          <p:cNvSpPr/>
          <p:nvPr/>
        </p:nvSpPr>
        <p:spPr>
          <a:xfrm>
            <a:off x="5181600" y="4267200"/>
            <a:ext cx="1295400" cy="1905000"/>
          </a:xfrm>
          <a:prstGeom prst="upArrowCallo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VERY HIGH RELAPSE</a:t>
            </a:r>
          </a:p>
          <a:p>
            <a:pPr algn="ctr"/>
            <a:r>
              <a:rPr lang="en-US" sz="1400" b="1">
                <a:solidFill>
                  <a:schemeClr val="tx1"/>
                </a:solidFill>
              </a:rPr>
              <a:t>&amp; DEATH RATE</a:t>
            </a:r>
          </a:p>
        </p:txBody>
      </p:sp>
      <p:sp>
        <p:nvSpPr>
          <p:cNvPr id="29" name="Up Arrow Callout 28"/>
          <p:cNvSpPr/>
          <p:nvPr/>
        </p:nvSpPr>
        <p:spPr>
          <a:xfrm>
            <a:off x="914400" y="4267200"/>
            <a:ext cx="1295400" cy="1905000"/>
          </a:xfrm>
          <a:prstGeom prst="upArrowCallou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Reduces Spread of HIV, Hepatitis C, &amp; Other Infectious Diseases</a:t>
            </a:r>
          </a:p>
        </p:txBody>
      </p:sp>
      <p:sp>
        <p:nvSpPr>
          <p:cNvPr id="31" name="Up Arrow Callout 30"/>
          <p:cNvSpPr/>
          <p:nvPr/>
        </p:nvSpPr>
        <p:spPr>
          <a:xfrm>
            <a:off x="2438400" y="4267200"/>
            <a:ext cx="1295400" cy="1905000"/>
          </a:xfrm>
          <a:prstGeom prst="upArrowCallou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Reduces </a:t>
            </a:r>
            <a:r>
              <a:rPr lang="en-US" sz="1400" b="1" u="sng">
                <a:solidFill>
                  <a:schemeClr val="tx1"/>
                </a:solidFill>
              </a:rPr>
              <a:t>ODs</a:t>
            </a:r>
            <a:r>
              <a:rPr lang="en-US" sz="1400" b="1">
                <a:solidFill>
                  <a:schemeClr val="tx1"/>
                </a:solidFill>
              </a:rPr>
              <a:t> Spread of HIV, Hepatitis C, &amp; Other Infectious Diseases</a:t>
            </a:r>
          </a:p>
        </p:txBody>
      </p:sp>
      <p:sp>
        <p:nvSpPr>
          <p:cNvPr id="15" name="Down Arrow Callout 25">
            <a:extLst>
              <a:ext uri="{FF2B5EF4-FFF2-40B4-BE49-F238E27FC236}">
                <a16:creationId xmlns="" xmlns:a16="http://schemas.microsoft.com/office/drawing/2014/main" id="{298B1A99-ECB2-4B63-A811-F2DDA6C6B7EE}"/>
              </a:ext>
            </a:extLst>
          </p:cNvPr>
          <p:cNvSpPr/>
          <p:nvPr/>
        </p:nvSpPr>
        <p:spPr>
          <a:xfrm>
            <a:off x="5066319" y="1600200"/>
            <a:ext cx="1447800" cy="1676400"/>
          </a:xfrm>
          <a:prstGeom prst="downArrowCallou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bg1"/>
              </a:solidFill>
            </a:endParaRPr>
          </a:p>
          <a:p>
            <a:pPr algn="ctr"/>
            <a:endParaRPr lang="en-US" sz="1200" b="1">
              <a:solidFill>
                <a:schemeClr val="bg1"/>
              </a:solidFill>
            </a:endParaRPr>
          </a:p>
          <a:p>
            <a:pPr algn="ctr"/>
            <a:r>
              <a:rPr lang="en-US" sz="1200" b="1">
                <a:solidFill>
                  <a:schemeClr val="bg1"/>
                </a:solidFill>
              </a:rPr>
              <a:t>NO Rx with</a:t>
            </a:r>
          </a:p>
          <a:p>
            <a:pPr algn="ctr"/>
            <a:endParaRPr lang="en-US" sz="1200" b="1">
              <a:solidFill>
                <a:schemeClr val="bg1"/>
              </a:solidFill>
            </a:endParaRPr>
          </a:p>
          <a:p>
            <a:pPr algn="ctr"/>
            <a:endParaRPr lang="en-US" sz="1200" b="1">
              <a:solidFill>
                <a:schemeClr val="bg1"/>
              </a:solidFill>
            </a:endParaRPr>
          </a:p>
          <a:p>
            <a:pPr algn="ctr"/>
            <a:r>
              <a:rPr lang="en-US" sz="1200" b="1">
                <a:solidFill>
                  <a:schemeClr val="bg1"/>
                </a:solidFill>
              </a:rPr>
              <a:t>High Rates  HIV, Hep C, Mental Illness</a:t>
            </a:r>
          </a:p>
          <a:p>
            <a:pPr algn="ctr"/>
            <a:endParaRPr lang="en-US" sz="1200" b="1">
              <a:solidFill>
                <a:schemeClr val="bg1"/>
              </a:solidFill>
            </a:endParaRPr>
          </a:p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  <p:pic>
        <p:nvPicPr>
          <p:cNvPr id="16" name="Picture 5">
            <a:extLst>
              <a:ext uri="{FF2B5EF4-FFF2-40B4-BE49-F238E27FC236}">
                <a16:creationId xmlns="" xmlns:a16="http://schemas.microsoft.com/office/drawing/2014/main" id="{BF013E3C-BBA4-421B-8620-288F31FD5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 rot="10800000" flipV="1">
            <a:off x="5486400" y="1828800"/>
            <a:ext cx="685800" cy="304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</a:ln>
          <a:effectLst/>
        </p:spPr>
      </p:pic>
      <p:sp>
        <p:nvSpPr>
          <p:cNvPr id="18" name="Down Arrow Callout 25">
            <a:extLst>
              <a:ext uri="{FF2B5EF4-FFF2-40B4-BE49-F238E27FC236}">
                <a16:creationId xmlns="" xmlns:a16="http://schemas.microsoft.com/office/drawing/2014/main" id="{298B1A99-ECB2-4B63-A811-F2DDA6C6B7EE}"/>
              </a:ext>
            </a:extLst>
          </p:cNvPr>
          <p:cNvSpPr/>
          <p:nvPr/>
        </p:nvSpPr>
        <p:spPr>
          <a:xfrm>
            <a:off x="2362200" y="1600200"/>
            <a:ext cx="1447800" cy="1676400"/>
          </a:xfrm>
          <a:prstGeom prst="downArrowCallou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>
              <a:solidFill>
                <a:schemeClr val="tx1"/>
              </a:solidFill>
            </a:endParaRPr>
          </a:p>
          <a:p>
            <a:pPr algn="ctr"/>
            <a:endParaRPr lang="en-US" sz="1200" b="1">
              <a:solidFill>
                <a:schemeClr val="tx1"/>
              </a:solidFill>
            </a:endParaRPr>
          </a:p>
          <a:p>
            <a:pPr algn="ctr"/>
            <a:r>
              <a:rPr lang="en-US" sz="1200" b="1">
                <a:solidFill>
                  <a:schemeClr val="tx1"/>
                </a:solidFill>
              </a:rPr>
              <a:t>Necessitates </a:t>
            </a:r>
          </a:p>
          <a:p>
            <a:pPr algn="ctr"/>
            <a:r>
              <a:rPr lang="en-US" sz="1200" b="1">
                <a:solidFill>
                  <a:schemeClr val="tx1"/>
                </a:solidFill>
              </a:rPr>
              <a:t>Decriminalization</a:t>
            </a:r>
          </a:p>
          <a:p>
            <a:pPr algn="ctr"/>
            <a:r>
              <a:rPr lang="en-US" sz="1200" b="1">
                <a:solidFill>
                  <a:schemeClr val="tx1"/>
                </a:solidFill>
              </a:rPr>
              <a:t>of Non-Violent Drug Possession and Usage</a:t>
            </a:r>
          </a:p>
          <a:p>
            <a:pPr algn="ctr"/>
            <a:endParaRPr lang="en-US" sz="1200" b="1">
              <a:solidFill>
                <a:schemeClr val="bg1"/>
              </a:solidFill>
            </a:endParaRPr>
          </a:p>
          <a:p>
            <a:pPr algn="ctr"/>
            <a:endParaRPr lang="en-US" sz="1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106577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9201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1" y="1219200"/>
            <a:ext cx="6255727" cy="5501866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648200" y="2438400"/>
            <a:ext cx="4495800" cy="426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Helvetica"/>
                <a:ea typeface="Times New Roman" pitchFamily="18" charset="0"/>
                <a:cs typeface="Arial" pitchFamily="34" charset="0"/>
              </a:rPr>
              <a:t>Scott Gottlieb, head of the Food and Drug Administration, testifies at his Senate confirmation hearing in April. </a:t>
            </a:r>
            <a:r>
              <a:rPr lang="en-US" sz="2400" b="1">
                <a:solidFill>
                  <a:srgbClr val="FF0000"/>
                </a:solidFill>
                <a:latin typeface="Helvetica"/>
                <a:ea typeface="Times New Roman" pitchFamily="18" charset="0"/>
                <a:cs typeface="Arial" pitchFamily="34" charset="0"/>
              </a:rPr>
              <a:t>On Wednesday, he told a House panel that the agency would promote the use of medication-assisted treatment for opioid use disorder.</a:t>
            </a:r>
            <a:r>
              <a:rPr lang="en-US" sz="2400">
                <a:solidFill>
                  <a:schemeClr val="tx1"/>
                </a:solidFill>
                <a:latin typeface="Helvetica"/>
                <a:ea typeface="Times New Roman" pitchFamily="18" charset="0"/>
                <a:cs typeface="Arial" pitchFamily="34" charset="0"/>
              </a:rPr>
              <a:t> (J. Scott Applewhite/AP) 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 The GOOD NEWS !!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648200" y="1371600"/>
            <a:ext cx="4495800" cy="10618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By </a:t>
            </a: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1955A5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Laurie McGinley</a:t>
            </a: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By </a:t>
            </a: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1955A5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Laurie McGinley</a:t>
            </a: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rgbClr val="1955A5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To Your Health</a:t>
            </a: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300" b="0" i="0" u="none" strike="noStrike" cap="none" normalizeH="0" baseline="0">
                <a:ln>
                  <a:noFill/>
                </a:ln>
                <a:solidFill>
                  <a:srgbClr val="B2B2B2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Washington Post October 25, 2017</a:t>
            </a:r>
            <a:r>
              <a:rPr kumimoji="0" lang="en-US" sz="1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444176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MORE GOOD NEWS !!</a:t>
            </a: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228600" y="1524000"/>
            <a:ext cx="4855428" cy="50292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5" name="Rectangle 14"/>
          <p:cNvSpPr/>
          <p:nvPr/>
        </p:nvSpPr>
        <p:spPr>
          <a:xfrm>
            <a:off x="5334000" y="1371600"/>
            <a:ext cx="3581400" cy="5257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FranklinITCProLight"/>
                <a:ea typeface="Times New Roman" pitchFamily="18" charset="0"/>
                <a:cs typeface="Arial" pitchFamily="34" charset="0"/>
              </a:rPr>
              <a:t>By Carla K. Johnson | AP 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1955A5"/>
                </a:solidFill>
                <a:latin typeface="FranklinITCProLight"/>
                <a:ea typeface="Times New Roman" pitchFamily="18" charset="0"/>
                <a:cs typeface="Arial" pitchFamily="34" charset="0"/>
              </a:rPr>
              <a:t>Business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B2B2B2"/>
                </a:solidFill>
                <a:latin typeface="FranklinITCProLight"/>
                <a:ea typeface="Times New Roman" pitchFamily="18" charset="0"/>
                <a:cs typeface="Arial" pitchFamily="34" charset="0"/>
              </a:rPr>
              <a:t>November 1, 2017</a:t>
            </a:r>
            <a:r>
              <a:rPr lang="en-US" sz="2400">
                <a:solidFill>
                  <a:schemeClr val="tx1"/>
                </a:solidFill>
                <a:latin typeface="FranklinITCProLight"/>
                <a:ea typeface="Times New Roman" pitchFamily="18" charset="0"/>
                <a:cs typeface="Arial" pitchFamily="34" charset="0"/>
              </a:rPr>
              <a:t> 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President Donald Trump</a:t>
            </a:r>
            <a:r>
              <a:rPr lang="en-US" sz="240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’</a:t>
            </a:r>
            <a:r>
              <a:rPr lang="en-US" sz="240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s commission on the opioid crisis called Wednesday for </a:t>
            </a:r>
            <a:r>
              <a:rPr lang="en-US" sz="2400" b="1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more drug courts, more training for doctors and penalties for insurers that dodge covering addiction treatment</a:t>
            </a:r>
            <a:r>
              <a:rPr lang="en-US" sz="240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56336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75" y="0"/>
            <a:ext cx="9136425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Rectangle 4"/>
          <p:cNvSpPr/>
          <p:nvPr/>
        </p:nvSpPr>
        <p:spPr>
          <a:xfrm>
            <a:off x="1143000" y="2667000"/>
            <a:ext cx="77724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2667000"/>
            <a:ext cx="67056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2057400"/>
            <a:ext cx="8839200" cy="403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FOUR PHILOSOPHICAL KEYS  to TREATMENT:</a:t>
            </a:r>
          </a:p>
          <a:p>
            <a:pPr algn="ctr"/>
            <a:endParaRPr lang="en-US" sz="3200" b="1">
              <a:solidFill>
                <a:schemeClr val="bg1"/>
              </a:solidFill>
            </a:endParaRPr>
          </a:p>
          <a:p>
            <a:pPr marL="514350" indent="-514350">
              <a:buAutoNum type="arabicPeriod"/>
            </a:pPr>
            <a:r>
              <a:rPr lang="en-US" sz="3200" b="1">
                <a:solidFill>
                  <a:schemeClr val="bg1"/>
                </a:solidFill>
              </a:rPr>
              <a:t>“Harm Reduction” – Clinical Treatment Modality</a:t>
            </a:r>
          </a:p>
          <a:p>
            <a:pPr marL="514350" indent="-514350">
              <a:buFontTx/>
              <a:buAutoNum type="arabicPeriod"/>
            </a:pPr>
            <a:r>
              <a:rPr lang="en-US" sz="3200" b="1">
                <a:solidFill>
                  <a:schemeClr val="bg1"/>
                </a:solidFill>
              </a:rPr>
              <a:t>“Contingency Management” – Clinical Tool</a:t>
            </a:r>
          </a:p>
          <a:p>
            <a:pPr marL="514350" indent="-514350">
              <a:buAutoNum type="arabicPeriod"/>
            </a:pPr>
            <a:r>
              <a:rPr lang="en-US" sz="3200" b="1">
                <a:solidFill>
                  <a:schemeClr val="bg1"/>
                </a:solidFill>
              </a:rPr>
              <a:t>“Loss Mitigation” – Financial Efficacy of Rx</a:t>
            </a:r>
          </a:p>
          <a:p>
            <a:r>
              <a:rPr lang="en-US" sz="3200" b="1">
                <a:solidFill>
                  <a:schemeClr val="bg1"/>
                </a:solidFill>
              </a:rPr>
              <a:t>4.  “Retention in Treatment” – Outcomes Measure</a:t>
            </a:r>
          </a:p>
        </p:txBody>
      </p:sp>
    </p:spTree>
    <p:extLst>
      <p:ext uri="{BB962C8B-B14F-4D97-AF65-F5344CB8AC3E}">
        <p14:creationId xmlns:p14="http://schemas.microsoft.com/office/powerpoint/2010/main" val="1922770724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524000"/>
            <a:ext cx="8001000" cy="45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2400"/>
            <a:ext cx="80010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“HARM REDUCTION” &amp; “LOSS MITIGATION” 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thru</a:t>
            </a:r>
          </a:p>
          <a:p>
            <a:pPr algn="ctr"/>
            <a:r>
              <a:rPr lang="en-US" sz="2800" b="1">
                <a:solidFill>
                  <a:srgbClr val="FF0000"/>
                </a:solidFill>
              </a:rPr>
              <a:t> “CONTIGENCY MANAGEMENT” TREATMENT MODEL 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524000"/>
            <a:ext cx="8001000" cy="2362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DRUG 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3886200"/>
            <a:ext cx="8001000" cy="22098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  <a:p>
            <a:pPr algn="ctr"/>
            <a:r>
              <a:rPr lang="en-US" sz="3600" b="1">
                <a:solidFill>
                  <a:schemeClr val="tx1"/>
                </a:solidFill>
              </a:rPr>
              <a:t>NO DRUG USE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2362200"/>
            <a:ext cx="2819400" cy="15240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Highest  Risk, Highest Cost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(No Treatment)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9000" y="3250110"/>
            <a:ext cx="2819400" cy="1622402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Moderate Risk with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“Loss Mitigation”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(In Treatment, Labile)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8400" y="3886200"/>
            <a:ext cx="2362200" cy="1295400"/>
          </a:xfrm>
          <a:prstGeom prst="rect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Low Risk, Lowest Cost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(Compliant In Treatment)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1000" y="3886200"/>
            <a:ext cx="8458200" cy="0"/>
          </a:xfrm>
          <a:prstGeom prst="straightConnector1">
            <a:avLst/>
          </a:prstGeom>
          <a:ln w="762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609600" y="2667000"/>
            <a:ext cx="8001000" cy="1770072"/>
          </a:xfrm>
          <a:custGeom>
            <a:gdLst>
              <a:gd name="connsiteX0" fmla="*/ 0 w 7424382"/>
              <a:gd name="connsiteY0" fmla="*/ 8408 h 1770072"/>
              <a:gd name="connsiteX1" fmla="*/ 122830 w 7424382"/>
              <a:gd name="connsiteY1" fmla="*/ 22056 h 1770072"/>
              <a:gd name="connsiteX2" fmla="*/ 464024 w 7424382"/>
              <a:gd name="connsiteY2" fmla="*/ 8408 h 1770072"/>
              <a:gd name="connsiteX3" fmla="*/ 491320 w 7424382"/>
              <a:gd name="connsiteY3" fmla="*/ 49351 h 1770072"/>
              <a:gd name="connsiteX4" fmla="*/ 736979 w 7424382"/>
              <a:gd name="connsiteY4" fmla="*/ 76647 h 1770072"/>
              <a:gd name="connsiteX5" fmla="*/ 832514 w 7424382"/>
              <a:gd name="connsiteY5" fmla="*/ 49351 h 1770072"/>
              <a:gd name="connsiteX6" fmla="*/ 955344 w 7424382"/>
              <a:gd name="connsiteY6" fmla="*/ 76647 h 1770072"/>
              <a:gd name="connsiteX7" fmla="*/ 968991 w 7424382"/>
              <a:gd name="connsiteY7" fmla="*/ 131238 h 1770072"/>
              <a:gd name="connsiteX8" fmla="*/ 1009935 w 7424382"/>
              <a:gd name="connsiteY8" fmla="*/ 117590 h 1770072"/>
              <a:gd name="connsiteX9" fmla="*/ 1064526 w 7424382"/>
              <a:gd name="connsiteY9" fmla="*/ 76647 h 1770072"/>
              <a:gd name="connsiteX10" fmla="*/ 1187356 w 7424382"/>
              <a:gd name="connsiteY10" fmla="*/ 90294 h 1770072"/>
              <a:gd name="connsiteX11" fmla="*/ 1269242 w 7424382"/>
              <a:gd name="connsiteY11" fmla="*/ 103942 h 1770072"/>
              <a:gd name="connsiteX12" fmla="*/ 1282890 w 7424382"/>
              <a:gd name="connsiteY12" fmla="*/ 158533 h 1770072"/>
              <a:gd name="connsiteX13" fmla="*/ 1323833 w 7424382"/>
              <a:gd name="connsiteY13" fmla="*/ 131238 h 1770072"/>
              <a:gd name="connsiteX14" fmla="*/ 1433015 w 7424382"/>
              <a:gd name="connsiteY14" fmla="*/ 103942 h 1770072"/>
              <a:gd name="connsiteX15" fmla="*/ 1555845 w 7424382"/>
              <a:gd name="connsiteY15" fmla="*/ 131238 h 1770072"/>
              <a:gd name="connsiteX16" fmla="*/ 1637732 w 7424382"/>
              <a:gd name="connsiteY16" fmla="*/ 185829 h 1770072"/>
              <a:gd name="connsiteX17" fmla="*/ 1651379 w 7424382"/>
              <a:gd name="connsiteY17" fmla="*/ 226772 h 1770072"/>
              <a:gd name="connsiteX18" fmla="*/ 1692323 w 7424382"/>
              <a:gd name="connsiteY18" fmla="*/ 240420 h 1770072"/>
              <a:gd name="connsiteX19" fmla="*/ 1787857 w 7424382"/>
              <a:gd name="connsiteY19" fmla="*/ 254068 h 1770072"/>
              <a:gd name="connsiteX20" fmla="*/ 1828800 w 7424382"/>
              <a:gd name="connsiteY20" fmla="*/ 267715 h 1770072"/>
              <a:gd name="connsiteX21" fmla="*/ 1869744 w 7424382"/>
              <a:gd name="connsiteY21" fmla="*/ 349602 h 1770072"/>
              <a:gd name="connsiteX22" fmla="*/ 1883391 w 7424382"/>
              <a:gd name="connsiteY22" fmla="*/ 431489 h 1770072"/>
              <a:gd name="connsiteX23" fmla="*/ 1910687 w 7424382"/>
              <a:gd name="connsiteY23" fmla="*/ 513375 h 1770072"/>
              <a:gd name="connsiteX24" fmla="*/ 1951630 w 7424382"/>
              <a:gd name="connsiteY24" fmla="*/ 527023 h 1770072"/>
              <a:gd name="connsiteX25" fmla="*/ 2156347 w 7424382"/>
              <a:gd name="connsiteY25" fmla="*/ 567966 h 1770072"/>
              <a:gd name="connsiteX26" fmla="*/ 2169994 w 7424382"/>
              <a:gd name="connsiteY26" fmla="*/ 690796 h 1770072"/>
              <a:gd name="connsiteX27" fmla="*/ 2251881 w 7424382"/>
              <a:gd name="connsiteY27" fmla="*/ 690796 h 1770072"/>
              <a:gd name="connsiteX28" fmla="*/ 2333768 w 7424382"/>
              <a:gd name="connsiteY28" fmla="*/ 677148 h 1770072"/>
              <a:gd name="connsiteX29" fmla="*/ 2497541 w 7424382"/>
              <a:gd name="connsiteY29" fmla="*/ 731739 h 1770072"/>
              <a:gd name="connsiteX30" fmla="*/ 2511188 w 7424382"/>
              <a:gd name="connsiteY30" fmla="*/ 772683 h 1770072"/>
              <a:gd name="connsiteX31" fmla="*/ 2524836 w 7424382"/>
              <a:gd name="connsiteY31" fmla="*/ 868217 h 1770072"/>
              <a:gd name="connsiteX32" fmla="*/ 2538484 w 7424382"/>
              <a:gd name="connsiteY32" fmla="*/ 977399 h 1770072"/>
              <a:gd name="connsiteX33" fmla="*/ 2579427 w 7424382"/>
              <a:gd name="connsiteY33" fmla="*/ 1004694 h 1770072"/>
              <a:gd name="connsiteX34" fmla="*/ 2634018 w 7424382"/>
              <a:gd name="connsiteY34" fmla="*/ 1250354 h 1770072"/>
              <a:gd name="connsiteX35" fmla="*/ 2647666 w 7424382"/>
              <a:gd name="connsiteY35" fmla="*/ 1291297 h 1770072"/>
              <a:gd name="connsiteX36" fmla="*/ 2688609 w 7424382"/>
              <a:gd name="connsiteY36" fmla="*/ 1318593 h 1770072"/>
              <a:gd name="connsiteX37" fmla="*/ 2729553 w 7424382"/>
              <a:gd name="connsiteY37" fmla="*/ 1359536 h 1770072"/>
              <a:gd name="connsiteX38" fmla="*/ 2825087 w 7424382"/>
              <a:gd name="connsiteY38" fmla="*/ 1427775 h 1770072"/>
              <a:gd name="connsiteX39" fmla="*/ 2866030 w 7424382"/>
              <a:gd name="connsiteY39" fmla="*/ 1414127 h 1770072"/>
              <a:gd name="connsiteX40" fmla="*/ 2906974 w 7424382"/>
              <a:gd name="connsiteY40" fmla="*/ 1386832 h 1770072"/>
              <a:gd name="connsiteX41" fmla="*/ 3029803 w 7424382"/>
              <a:gd name="connsiteY41" fmla="*/ 1373184 h 1770072"/>
              <a:gd name="connsiteX42" fmla="*/ 3098042 w 7424382"/>
              <a:gd name="connsiteY42" fmla="*/ 1304945 h 1770072"/>
              <a:gd name="connsiteX43" fmla="*/ 3138985 w 7424382"/>
              <a:gd name="connsiteY43" fmla="*/ 1277650 h 1770072"/>
              <a:gd name="connsiteX44" fmla="*/ 3234520 w 7424382"/>
              <a:gd name="connsiteY44" fmla="*/ 1154820 h 1770072"/>
              <a:gd name="connsiteX45" fmla="*/ 3289111 w 7424382"/>
              <a:gd name="connsiteY45" fmla="*/ 1127524 h 1770072"/>
              <a:gd name="connsiteX46" fmla="*/ 3330054 w 7424382"/>
              <a:gd name="connsiteY46" fmla="*/ 1100229 h 1770072"/>
              <a:gd name="connsiteX47" fmla="*/ 3411941 w 7424382"/>
              <a:gd name="connsiteY47" fmla="*/ 1031990 h 1770072"/>
              <a:gd name="connsiteX48" fmla="*/ 3466532 w 7424382"/>
              <a:gd name="connsiteY48" fmla="*/ 1018342 h 1770072"/>
              <a:gd name="connsiteX49" fmla="*/ 3562066 w 7424382"/>
              <a:gd name="connsiteY49" fmla="*/ 1031990 h 1770072"/>
              <a:gd name="connsiteX50" fmla="*/ 3643953 w 7424382"/>
              <a:gd name="connsiteY50" fmla="*/ 1004694 h 1770072"/>
              <a:gd name="connsiteX51" fmla="*/ 3848669 w 7424382"/>
              <a:gd name="connsiteY51" fmla="*/ 1018342 h 1770072"/>
              <a:gd name="connsiteX52" fmla="*/ 3875965 w 7424382"/>
              <a:gd name="connsiteY52" fmla="*/ 1100229 h 1770072"/>
              <a:gd name="connsiteX53" fmla="*/ 3903260 w 7424382"/>
              <a:gd name="connsiteY53" fmla="*/ 1154820 h 1770072"/>
              <a:gd name="connsiteX54" fmla="*/ 3916908 w 7424382"/>
              <a:gd name="connsiteY54" fmla="*/ 1195763 h 1770072"/>
              <a:gd name="connsiteX55" fmla="*/ 3957851 w 7424382"/>
              <a:gd name="connsiteY55" fmla="*/ 1291297 h 1770072"/>
              <a:gd name="connsiteX56" fmla="*/ 3971499 w 7424382"/>
              <a:gd name="connsiteY56" fmla="*/ 1345889 h 1770072"/>
              <a:gd name="connsiteX57" fmla="*/ 4039738 w 7424382"/>
              <a:gd name="connsiteY57" fmla="*/ 1359536 h 1770072"/>
              <a:gd name="connsiteX58" fmla="*/ 4189863 w 7424382"/>
              <a:gd name="connsiteY58" fmla="*/ 1386832 h 1770072"/>
              <a:gd name="connsiteX59" fmla="*/ 4271750 w 7424382"/>
              <a:gd name="connsiteY59" fmla="*/ 1427775 h 1770072"/>
              <a:gd name="connsiteX60" fmla="*/ 4394579 w 7424382"/>
              <a:gd name="connsiteY60" fmla="*/ 1400480 h 1770072"/>
              <a:gd name="connsiteX61" fmla="*/ 4408227 w 7424382"/>
              <a:gd name="connsiteY61" fmla="*/ 1359536 h 1770072"/>
              <a:gd name="connsiteX62" fmla="*/ 4490114 w 7424382"/>
              <a:gd name="connsiteY62" fmla="*/ 1304945 h 1770072"/>
              <a:gd name="connsiteX63" fmla="*/ 4517409 w 7424382"/>
              <a:gd name="connsiteY63" fmla="*/ 1264002 h 1770072"/>
              <a:gd name="connsiteX64" fmla="*/ 4612944 w 7424382"/>
              <a:gd name="connsiteY64" fmla="*/ 1223059 h 1770072"/>
              <a:gd name="connsiteX65" fmla="*/ 4626591 w 7424382"/>
              <a:gd name="connsiteY65" fmla="*/ 1182115 h 1770072"/>
              <a:gd name="connsiteX66" fmla="*/ 4681182 w 7424382"/>
              <a:gd name="connsiteY66" fmla="*/ 1154820 h 1770072"/>
              <a:gd name="connsiteX67" fmla="*/ 4722126 w 7424382"/>
              <a:gd name="connsiteY67" fmla="*/ 1127524 h 1770072"/>
              <a:gd name="connsiteX68" fmla="*/ 4790365 w 7424382"/>
              <a:gd name="connsiteY68" fmla="*/ 1113877 h 1770072"/>
              <a:gd name="connsiteX69" fmla="*/ 4831308 w 7424382"/>
              <a:gd name="connsiteY69" fmla="*/ 1100229 h 1770072"/>
              <a:gd name="connsiteX70" fmla="*/ 5008729 w 7424382"/>
              <a:gd name="connsiteY70" fmla="*/ 1113877 h 1770072"/>
              <a:gd name="connsiteX71" fmla="*/ 5036024 w 7424382"/>
              <a:gd name="connsiteY71" fmla="*/ 1154820 h 1770072"/>
              <a:gd name="connsiteX72" fmla="*/ 5172502 w 7424382"/>
              <a:gd name="connsiteY72" fmla="*/ 1168468 h 1770072"/>
              <a:gd name="connsiteX73" fmla="*/ 5254388 w 7424382"/>
              <a:gd name="connsiteY73" fmla="*/ 1195763 h 1770072"/>
              <a:gd name="connsiteX74" fmla="*/ 5295332 w 7424382"/>
              <a:gd name="connsiteY74" fmla="*/ 1332241 h 1770072"/>
              <a:gd name="connsiteX75" fmla="*/ 5322627 w 7424382"/>
              <a:gd name="connsiteY75" fmla="*/ 1373184 h 1770072"/>
              <a:gd name="connsiteX76" fmla="*/ 5363571 w 7424382"/>
              <a:gd name="connsiteY76" fmla="*/ 1386832 h 1770072"/>
              <a:gd name="connsiteX77" fmla="*/ 5459105 w 7424382"/>
              <a:gd name="connsiteY77" fmla="*/ 1414127 h 1770072"/>
              <a:gd name="connsiteX78" fmla="*/ 5500048 w 7424382"/>
              <a:gd name="connsiteY78" fmla="*/ 1441423 h 1770072"/>
              <a:gd name="connsiteX79" fmla="*/ 5650174 w 7424382"/>
              <a:gd name="connsiteY79" fmla="*/ 1482366 h 1770072"/>
              <a:gd name="connsiteX80" fmla="*/ 5732060 w 7424382"/>
              <a:gd name="connsiteY80" fmla="*/ 1427775 h 1770072"/>
              <a:gd name="connsiteX81" fmla="*/ 5813947 w 7424382"/>
              <a:gd name="connsiteY81" fmla="*/ 1400480 h 1770072"/>
              <a:gd name="connsiteX82" fmla="*/ 5854890 w 7424382"/>
              <a:gd name="connsiteY82" fmla="*/ 1414127 h 1770072"/>
              <a:gd name="connsiteX83" fmla="*/ 5909481 w 7424382"/>
              <a:gd name="connsiteY83" fmla="*/ 1427775 h 1770072"/>
              <a:gd name="connsiteX84" fmla="*/ 5950424 w 7424382"/>
              <a:gd name="connsiteY84" fmla="*/ 1455071 h 1770072"/>
              <a:gd name="connsiteX85" fmla="*/ 5991368 w 7424382"/>
              <a:gd name="connsiteY85" fmla="*/ 1468718 h 1770072"/>
              <a:gd name="connsiteX86" fmla="*/ 6032311 w 7424382"/>
              <a:gd name="connsiteY86" fmla="*/ 1496014 h 1770072"/>
              <a:gd name="connsiteX87" fmla="*/ 6045959 w 7424382"/>
              <a:gd name="connsiteY87" fmla="*/ 1550605 h 1770072"/>
              <a:gd name="connsiteX88" fmla="*/ 6182436 w 7424382"/>
              <a:gd name="connsiteY88" fmla="*/ 1564253 h 1770072"/>
              <a:gd name="connsiteX89" fmla="*/ 6318914 w 7424382"/>
              <a:gd name="connsiteY89" fmla="*/ 1605196 h 1770072"/>
              <a:gd name="connsiteX90" fmla="*/ 6359857 w 7424382"/>
              <a:gd name="connsiteY90" fmla="*/ 1618844 h 1770072"/>
              <a:gd name="connsiteX91" fmla="*/ 6441744 w 7424382"/>
              <a:gd name="connsiteY91" fmla="*/ 1605196 h 1770072"/>
              <a:gd name="connsiteX92" fmla="*/ 6864824 w 7424382"/>
              <a:gd name="connsiteY92" fmla="*/ 1632491 h 1770072"/>
              <a:gd name="connsiteX93" fmla="*/ 6905768 w 7424382"/>
              <a:gd name="connsiteY93" fmla="*/ 1646139 h 1770072"/>
              <a:gd name="connsiteX94" fmla="*/ 6960359 w 7424382"/>
              <a:gd name="connsiteY94" fmla="*/ 1673435 h 1770072"/>
              <a:gd name="connsiteX95" fmla="*/ 7219666 w 7424382"/>
              <a:gd name="connsiteY95" fmla="*/ 1687083 h 1770072"/>
              <a:gd name="connsiteX96" fmla="*/ 7274257 w 7424382"/>
              <a:gd name="connsiteY96" fmla="*/ 1700730 h 1770072"/>
              <a:gd name="connsiteX97" fmla="*/ 7315200 w 7424382"/>
              <a:gd name="connsiteY97" fmla="*/ 1728026 h 1770072"/>
              <a:gd name="connsiteX98" fmla="*/ 7410735 w 7424382"/>
              <a:gd name="connsiteY98" fmla="*/ 1768969 h 1770072"/>
              <a:gd name="connsiteX99" fmla="*/ 7424382 w 7424382"/>
              <a:gd name="connsiteY99" fmla="*/ 1768969 h 17700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424382" h="1770072">
                <a:moveTo>
                  <a:pt x="0" y="8408"/>
                </a:moveTo>
                <a:cubicBezTo>
                  <a:pt x="40943" y="12957"/>
                  <a:pt x="81635" y="22056"/>
                  <a:pt x="122830" y="22056"/>
                </a:cubicBezTo>
                <a:cubicBezTo>
                  <a:pt x="236652" y="22056"/>
                  <a:pt x="350513" y="0"/>
                  <a:pt x="464024" y="8408"/>
                </a:cubicBezTo>
                <a:cubicBezTo>
                  <a:pt x="480382" y="9620"/>
                  <a:pt x="475407" y="45373"/>
                  <a:pt x="491320" y="49351"/>
                </a:cubicBezTo>
                <a:cubicBezTo>
                  <a:pt x="571250" y="69334"/>
                  <a:pt x="736979" y="76647"/>
                  <a:pt x="736979" y="76647"/>
                </a:cubicBezTo>
                <a:cubicBezTo>
                  <a:pt x="756286" y="70211"/>
                  <a:pt x="815378" y="49351"/>
                  <a:pt x="832514" y="49351"/>
                </a:cubicBezTo>
                <a:cubicBezTo>
                  <a:pt x="880551" y="49351"/>
                  <a:pt x="913123" y="62573"/>
                  <a:pt x="955344" y="76647"/>
                </a:cubicBezTo>
                <a:cubicBezTo>
                  <a:pt x="959893" y="94844"/>
                  <a:pt x="953985" y="119984"/>
                  <a:pt x="968991" y="131238"/>
                </a:cubicBezTo>
                <a:cubicBezTo>
                  <a:pt x="980500" y="139870"/>
                  <a:pt x="997444" y="124728"/>
                  <a:pt x="1009935" y="117590"/>
                </a:cubicBezTo>
                <a:cubicBezTo>
                  <a:pt x="1029684" y="106305"/>
                  <a:pt x="1046329" y="90295"/>
                  <a:pt x="1064526" y="76647"/>
                </a:cubicBezTo>
                <a:cubicBezTo>
                  <a:pt x="1105469" y="81196"/>
                  <a:pt x="1146522" y="84850"/>
                  <a:pt x="1187356" y="90294"/>
                </a:cubicBezTo>
                <a:cubicBezTo>
                  <a:pt x="1214785" y="93951"/>
                  <a:pt x="1246725" y="87858"/>
                  <a:pt x="1269242" y="103942"/>
                </a:cubicBezTo>
                <a:cubicBezTo>
                  <a:pt x="1284505" y="114844"/>
                  <a:pt x="1278341" y="140336"/>
                  <a:pt x="1282890" y="158533"/>
                </a:cubicBezTo>
                <a:cubicBezTo>
                  <a:pt x="1296538" y="149435"/>
                  <a:pt x="1308418" y="136843"/>
                  <a:pt x="1323833" y="131238"/>
                </a:cubicBezTo>
                <a:cubicBezTo>
                  <a:pt x="1359089" y="118418"/>
                  <a:pt x="1433015" y="103942"/>
                  <a:pt x="1433015" y="103942"/>
                </a:cubicBezTo>
                <a:cubicBezTo>
                  <a:pt x="1442925" y="105594"/>
                  <a:pt x="1533446" y="116305"/>
                  <a:pt x="1555845" y="131238"/>
                </a:cubicBezTo>
                <a:cubicBezTo>
                  <a:pt x="1658075" y="199392"/>
                  <a:pt x="1540378" y="153378"/>
                  <a:pt x="1637732" y="185829"/>
                </a:cubicBezTo>
                <a:cubicBezTo>
                  <a:pt x="1642281" y="199477"/>
                  <a:pt x="1641207" y="216600"/>
                  <a:pt x="1651379" y="226772"/>
                </a:cubicBezTo>
                <a:cubicBezTo>
                  <a:pt x="1661552" y="236945"/>
                  <a:pt x="1678216" y="237599"/>
                  <a:pt x="1692323" y="240420"/>
                </a:cubicBezTo>
                <a:cubicBezTo>
                  <a:pt x="1723866" y="246729"/>
                  <a:pt x="1756012" y="249519"/>
                  <a:pt x="1787857" y="254068"/>
                </a:cubicBezTo>
                <a:cubicBezTo>
                  <a:pt x="1801505" y="258617"/>
                  <a:pt x="1817567" y="258728"/>
                  <a:pt x="1828800" y="267715"/>
                </a:cubicBezTo>
                <a:cubicBezTo>
                  <a:pt x="1852851" y="286956"/>
                  <a:pt x="1860753" y="322630"/>
                  <a:pt x="1869744" y="349602"/>
                </a:cubicBezTo>
                <a:cubicBezTo>
                  <a:pt x="1846489" y="419364"/>
                  <a:pt x="1853155" y="363459"/>
                  <a:pt x="1883391" y="431489"/>
                </a:cubicBezTo>
                <a:cubicBezTo>
                  <a:pt x="1895076" y="457781"/>
                  <a:pt x="1893964" y="489962"/>
                  <a:pt x="1910687" y="513375"/>
                </a:cubicBezTo>
                <a:cubicBezTo>
                  <a:pt x="1919049" y="525081"/>
                  <a:pt x="1938763" y="520589"/>
                  <a:pt x="1951630" y="527023"/>
                </a:cubicBezTo>
                <a:cubicBezTo>
                  <a:pt x="2072761" y="587588"/>
                  <a:pt x="1860652" y="543324"/>
                  <a:pt x="2156347" y="567966"/>
                </a:cubicBezTo>
                <a:cubicBezTo>
                  <a:pt x="2160896" y="608909"/>
                  <a:pt x="2155916" y="652081"/>
                  <a:pt x="2169994" y="690796"/>
                </a:cubicBezTo>
                <a:cubicBezTo>
                  <a:pt x="2193601" y="755714"/>
                  <a:pt x="2228275" y="698665"/>
                  <a:pt x="2251881" y="690796"/>
                </a:cubicBezTo>
                <a:cubicBezTo>
                  <a:pt x="2278133" y="682045"/>
                  <a:pt x="2306472" y="681697"/>
                  <a:pt x="2333768" y="677148"/>
                </a:cubicBezTo>
                <a:cubicBezTo>
                  <a:pt x="2421934" y="686945"/>
                  <a:pt x="2452695" y="664470"/>
                  <a:pt x="2497541" y="731739"/>
                </a:cubicBezTo>
                <a:cubicBezTo>
                  <a:pt x="2505521" y="743709"/>
                  <a:pt x="2506639" y="759035"/>
                  <a:pt x="2511188" y="772683"/>
                </a:cubicBezTo>
                <a:cubicBezTo>
                  <a:pt x="2515737" y="804528"/>
                  <a:pt x="2520584" y="836331"/>
                  <a:pt x="2524836" y="868217"/>
                </a:cubicBezTo>
                <a:cubicBezTo>
                  <a:pt x="2529683" y="904572"/>
                  <a:pt x="2524862" y="943345"/>
                  <a:pt x="2538484" y="977399"/>
                </a:cubicBezTo>
                <a:cubicBezTo>
                  <a:pt x="2544576" y="992628"/>
                  <a:pt x="2565779" y="995596"/>
                  <a:pt x="2579427" y="1004694"/>
                </a:cubicBezTo>
                <a:cubicBezTo>
                  <a:pt x="2647250" y="1106429"/>
                  <a:pt x="2594734" y="1014647"/>
                  <a:pt x="2634018" y="1250354"/>
                </a:cubicBezTo>
                <a:cubicBezTo>
                  <a:pt x="2636383" y="1264544"/>
                  <a:pt x="2638679" y="1280063"/>
                  <a:pt x="2647666" y="1291297"/>
                </a:cubicBezTo>
                <a:cubicBezTo>
                  <a:pt x="2657913" y="1304105"/>
                  <a:pt x="2676008" y="1308092"/>
                  <a:pt x="2688609" y="1318593"/>
                </a:cubicBezTo>
                <a:cubicBezTo>
                  <a:pt x="2703436" y="1330949"/>
                  <a:pt x="2714899" y="1346975"/>
                  <a:pt x="2729553" y="1359536"/>
                </a:cubicBezTo>
                <a:cubicBezTo>
                  <a:pt x="2759184" y="1384934"/>
                  <a:pt x="2792678" y="1406170"/>
                  <a:pt x="2825087" y="1427775"/>
                </a:cubicBezTo>
                <a:cubicBezTo>
                  <a:pt x="2838735" y="1423226"/>
                  <a:pt x="2853163" y="1420561"/>
                  <a:pt x="2866030" y="1414127"/>
                </a:cubicBezTo>
                <a:cubicBezTo>
                  <a:pt x="2880701" y="1406792"/>
                  <a:pt x="2891061" y="1390810"/>
                  <a:pt x="2906974" y="1386832"/>
                </a:cubicBezTo>
                <a:cubicBezTo>
                  <a:pt x="2946939" y="1376841"/>
                  <a:pt x="2988860" y="1377733"/>
                  <a:pt x="3029803" y="1373184"/>
                </a:cubicBezTo>
                <a:cubicBezTo>
                  <a:pt x="3138983" y="1300400"/>
                  <a:pt x="3007061" y="1395928"/>
                  <a:pt x="3098042" y="1304945"/>
                </a:cubicBezTo>
                <a:cubicBezTo>
                  <a:pt x="3109640" y="1293347"/>
                  <a:pt x="3126384" y="1288151"/>
                  <a:pt x="3138985" y="1277650"/>
                </a:cubicBezTo>
                <a:cubicBezTo>
                  <a:pt x="3187090" y="1237563"/>
                  <a:pt x="3196477" y="1211884"/>
                  <a:pt x="3234520" y="1154820"/>
                </a:cubicBezTo>
                <a:cubicBezTo>
                  <a:pt x="3245805" y="1137892"/>
                  <a:pt x="3271447" y="1137618"/>
                  <a:pt x="3289111" y="1127524"/>
                </a:cubicBezTo>
                <a:cubicBezTo>
                  <a:pt x="3303352" y="1119386"/>
                  <a:pt x="3317453" y="1110730"/>
                  <a:pt x="3330054" y="1100229"/>
                </a:cubicBezTo>
                <a:cubicBezTo>
                  <a:pt x="3364776" y="1071294"/>
                  <a:pt x="3370082" y="1049930"/>
                  <a:pt x="3411941" y="1031990"/>
                </a:cubicBezTo>
                <a:cubicBezTo>
                  <a:pt x="3429181" y="1024601"/>
                  <a:pt x="3448335" y="1022891"/>
                  <a:pt x="3466532" y="1018342"/>
                </a:cubicBezTo>
                <a:cubicBezTo>
                  <a:pt x="3498377" y="1022891"/>
                  <a:pt x="3529993" y="1034457"/>
                  <a:pt x="3562066" y="1031990"/>
                </a:cubicBezTo>
                <a:cubicBezTo>
                  <a:pt x="3590753" y="1029783"/>
                  <a:pt x="3643953" y="1004694"/>
                  <a:pt x="3643953" y="1004694"/>
                </a:cubicBezTo>
                <a:cubicBezTo>
                  <a:pt x="3712192" y="1009243"/>
                  <a:pt x="3785430" y="992302"/>
                  <a:pt x="3848669" y="1018342"/>
                </a:cubicBezTo>
                <a:cubicBezTo>
                  <a:pt x="3875274" y="1029297"/>
                  <a:pt x="3866866" y="1072933"/>
                  <a:pt x="3875965" y="1100229"/>
                </a:cubicBezTo>
                <a:cubicBezTo>
                  <a:pt x="3882399" y="1119530"/>
                  <a:pt x="3895246" y="1136120"/>
                  <a:pt x="3903260" y="1154820"/>
                </a:cubicBezTo>
                <a:cubicBezTo>
                  <a:pt x="3908927" y="1168043"/>
                  <a:pt x="3911241" y="1182540"/>
                  <a:pt x="3916908" y="1195763"/>
                </a:cubicBezTo>
                <a:cubicBezTo>
                  <a:pt x="3948100" y="1268545"/>
                  <a:pt x="3939563" y="1227289"/>
                  <a:pt x="3957851" y="1291297"/>
                </a:cubicBezTo>
                <a:cubicBezTo>
                  <a:pt x="3963004" y="1309333"/>
                  <a:pt x="3957089" y="1333881"/>
                  <a:pt x="3971499" y="1345889"/>
                </a:cubicBezTo>
                <a:cubicBezTo>
                  <a:pt x="3989319" y="1360739"/>
                  <a:pt x="4017234" y="1353910"/>
                  <a:pt x="4039738" y="1359536"/>
                </a:cubicBezTo>
                <a:cubicBezTo>
                  <a:pt x="4165978" y="1391096"/>
                  <a:pt x="3937649" y="1355305"/>
                  <a:pt x="4189863" y="1386832"/>
                </a:cubicBezTo>
                <a:cubicBezTo>
                  <a:pt x="4210564" y="1400633"/>
                  <a:pt x="4243498" y="1427775"/>
                  <a:pt x="4271750" y="1427775"/>
                </a:cubicBezTo>
                <a:cubicBezTo>
                  <a:pt x="4289070" y="1427775"/>
                  <a:pt x="4373529" y="1405742"/>
                  <a:pt x="4394579" y="1400480"/>
                </a:cubicBezTo>
                <a:cubicBezTo>
                  <a:pt x="4399128" y="1386832"/>
                  <a:pt x="4398054" y="1369709"/>
                  <a:pt x="4408227" y="1359536"/>
                </a:cubicBezTo>
                <a:cubicBezTo>
                  <a:pt x="4431424" y="1336339"/>
                  <a:pt x="4490114" y="1304945"/>
                  <a:pt x="4490114" y="1304945"/>
                </a:cubicBezTo>
                <a:cubicBezTo>
                  <a:pt x="4499212" y="1291297"/>
                  <a:pt x="4505811" y="1275600"/>
                  <a:pt x="4517409" y="1264002"/>
                </a:cubicBezTo>
                <a:cubicBezTo>
                  <a:pt x="4548827" y="1232584"/>
                  <a:pt x="4571180" y="1233499"/>
                  <a:pt x="4612944" y="1223059"/>
                </a:cubicBezTo>
                <a:cubicBezTo>
                  <a:pt x="4617493" y="1209411"/>
                  <a:pt x="4616419" y="1192288"/>
                  <a:pt x="4626591" y="1182115"/>
                </a:cubicBezTo>
                <a:cubicBezTo>
                  <a:pt x="4640977" y="1167729"/>
                  <a:pt x="4663518" y="1164914"/>
                  <a:pt x="4681182" y="1154820"/>
                </a:cubicBezTo>
                <a:cubicBezTo>
                  <a:pt x="4695424" y="1146682"/>
                  <a:pt x="4706767" y="1133283"/>
                  <a:pt x="4722126" y="1127524"/>
                </a:cubicBezTo>
                <a:cubicBezTo>
                  <a:pt x="4743846" y="1119379"/>
                  <a:pt x="4767861" y="1119503"/>
                  <a:pt x="4790365" y="1113877"/>
                </a:cubicBezTo>
                <a:cubicBezTo>
                  <a:pt x="4804321" y="1110388"/>
                  <a:pt x="4817660" y="1104778"/>
                  <a:pt x="4831308" y="1100229"/>
                </a:cubicBezTo>
                <a:cubicBezTo>
                  <a:pt x="4890448" y="1104778"/>
                  <a:pt x="4951417" y="1098594"/>
                  <a:pt x="5008729" y="1113877"/>
                </a:cubicBezTo>
                <a:cubicBezTo>
                  <a:pt x="5024578" y="1118103"/>
                  <a:pt x="5020463" y="1149633"/>
                  <a:pt x="5036024" y="1154820"/>
                </a:cubicBezTo>
                <a:cubicBezTo>
                  <a:pt x="5079397" y="1169278"/>
                  <a:pt x="5127009" y="1163919"/>
                  <a:pt x="5172502" y="1168468"/>
                </a:cubicBezTo>
                <a:cubicBezTo>
                  <a:pt x="5199797" y="1177566"/>
                  <a:pt x="5247410" y="1167850"/>
                  <a:pt x="5254388" y="1195763"/>
                </a:cubicBezTo>
                <a:cubicBezTo>
                  <a:pt x="5262017" y="1226280"/>
                  <a:pt x="5282041" y="1312304"/>
                  <a:pt x="5295332" y="1332241"/>
                </a:cubicBezTo>
                <a:cubicBezTo>
                  <a:pt x="5304430" y="1345889"/>
                  <a:pt x="5309819" y="1362938"/>
                  <a:pt x="5322627" y="1373184"/>
                </a:cubicBezTo>
                <a:cubicBezTo>
                  <a:pt x="5333861" y="1382171"/>
                  <a:pt x="5349738" y="1382880"/>
                  <a:pt x="5363571" y="1386832"/>
                </a:cubicBezTo>
                <a:cubicBezTo>
                  <a:pt x="5483547" y="1421111"/>
                  <a:pt x="5360924" y="1381401"/>
                  <a:pt x="5459105" y="1414127"/>
                </a:cubicBezTo>
                <a:cubicBezTo>
                  <a:pt x="5472753" y="1423226"/>
                  <a:pt x="5485059" y="1434761"/>
                  <a:pt x="5500048" y="1441423"/>
                </a:cubicBezTo>
                <a:cubicBezTo>
                  <a:pt x="5556713" y="1466608"/>
                  <a:pt x="5591798" y="1470691"/>
                  <a:pt x="5650174" y="1482366"/>
                </a:cubicBezTo>
                <a:cubicBezTo>
                  <a:pt x="5785632" y="1437212"/>
                  <a:pt x="5578705" y="1512971"/>
                  <a:pt x="5732060" y="1427775"/>
                </a:cubicBezTo>
                <a:cubicBezTo>
                  <a:pt x="5757211" y="1413802"/>
                  <a:pt x="5813947" y="1400480"/>
                  <a:pt x="5813947" y="1400480"/>
                </a:cubicBezTo>
                <a:cubicBezTo>
                  <a:pt x="5827595" y="1405029"/>
                  <a:pt x="5841058" y="1410175"/>
                  <a:pt x="5854890" y="1414127"/>
                </a:cubicBezTo>
                <a:cubicBezTo>
                  <a:pt x="5872925" y="1419280"/>
                  <a:pt x="5892241" y="1420386"/>
                  <a:pt x="5909481" y="1427775"/>
                </a:cubicBezTo>
                <a:cubicBezTo>
                  <a:pt x="5924557" y="1434236"/>
                  <a:pt x="5935753" y="1447736"/>
                  <a:pt x="5950424" y="1455071"/>
                </a:cubicBezTo>
                <a:cubicBezTo>
                  <a:pt x="5963291" y="1461505"/>
                  <a:pt x="5977720" y="1464169"/>
                  <a:pt x="5991368" y="1468718"/>
                </a:cubicBezTo>
                <a:cubicBezTo>
                  <a:pt x="6005016" y="1477817"/>
                  <a:pt x="6023213" y="1482366"/>
                  <a:pt x="6032311" y="1496014"/>
                </a:cubicBezTo>
                <a:cubicBezTo>
                  <a:pt x="6042716" y="1511621"/>
                  <a:pt x="6028883" y="1542843"/>
                  <a:pt x="6045959" y="1550605"/>
                </a:cubicBezTo>
                <a:cubicBezTo>
                  <a:pt x="6087580" y="1569524"/>
                  <a:pt x="6136944" y="1559704"/>
                  <a:pt x="6182436" y="1564253"/>
                </a:cubicBezTo>
                <a:cubicBezTo>
                  <a:pt x="6264939" y="1584878"/>
                  <a:pt x="6219234" y="1571969"/>
                  <a:pt x="6318914" y="1605196"/>
                </a:cubicBezTo>
                <a:lnTo>
                  <a:pt x="6359857" y="1618844"/>
                </a:lnTo>
                <a:cubicBezTo>
                  <a:pt x="6387153" y="1614295"/>
                  <a:pt x="6414072" y="1605196"/>
                  <a:pt x="6441744" y="1605196"/>
                </a:cubicBezTo>
                <a:cubicBezTo>
                  <a:pt x="6722059" y="1605196"/>
                  <a:pt x="6692187" y="1603720"/>
                  <a:pt x="6864824" y="1632491"/>
                </a:cubicBezTo>
                <a:cubicBezTo>
                  <a:pt x="6878472" y="1637040"/>
                  <a:pt x="6892545" y="1640472"/>
                  <a:pt x="6905768" y="1646139"/>
                </a:cubicBezTo>
                <a:cubicBezTo>
                  <a:pt x="6924468" y="1654153"/>
                  <a:pt x="6940185" y="1670804"/>
                  <a:pt x="6960359" y="1673435"/>
                </a:cubicBezTo>
                <a:cubicBezTo>
                  <a:pt x="7046187" y="1684630"/>
                  <a:pt x="7133230" y="1682534"/>
                  <a:pt x="7219666" y="1687083"/>
                </a:cubicBezTo>
                <a:cubicBezTo>
                  <a:pt x="7237863" y="1691632"/>
                  <a:pt x="7257017" y="1693341"/>
                  <a:pt x="7274257" y="1700730"/>
                </a:cubicBezTo>
                <a:cubicBezTo>
                  <a:pt x="7289333" y="1707191"/>
                  <a:pt x="7300959" y="1719888"/>
                  <a:pt x="7315200" y="1728026"/>
                </a:cubicBezTo>
                <a:cubicBezTo>
                  <a:pt x="7345578" y="1745385"/>
                  <a:pt x="7376711" y="1760463"/>
                  <a:pt x="7410735" y="1768969"/>
                </a:cubicBezTo>
                <a:cubicBezTo>
                  <a:pt x="7415148" y="1770072"/>
                  <a:pt x="7419833" y="1768969"/>
                  <a:pt x="7424382" y="1768969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Left Arrow Callout 23"/>
          <p:cNvSpPr/>
          <p:nvPr/>
        </p:nvSpPr>
        <p:spPr>
          <a:xfrm rot="19977697">
            <a:off x="6384645" y="1964400"/>
            <a:ext cx="1939161" cy="1400911"/>
          </a:xfrm>
          <a:prstGeom prst="leftArrowCallo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Facilitates Preventive &amp;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Primary Care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5351137-E30A-4E84-87F3-96568A18A79A}"/>
              </a:ext>
            </a:extLst>
          </p:cNvPr>
          <p:cNvSpPr/>
          <p:nvPr/>
        </p:nvSpPr>
        <p:spPr>
          <a:xfrm>
            <a:off x="3428999" y="3250109"/>
            <a:ext cx="2819399" cy="1622402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62400" y="2286000"/>
            <a:ext cx="1828800" cy="2438400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/>
          </a:p>
          <a:p>
            <a:pPr algn="ctr"/>
            <a:r>
              <a:rPr lang="en-US" sz="4000" b="1"/>
              <a:t>$50K</a:t>
            </a:r>
          </a:p>
        </p:txBody>
      </p:sp>
      <p:sp>
        <p:nvSpPr>
          <p:cNvPr id="20" name="Oval 19"/>
          <p:cNvSpPr/>
          <p:nvPr/>
        </p:nvSpPr>
        <p:spPr>
          <a:xfrm>
            <a:off x="6781800" y="2667000"/>
            <a:ext cx="1447800" cy="1905000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  <a:p>
            <a:pPr algn="ctr"/>
            <a:r>
              <a:rPr lang="en-US" sz="2800" b="1"/>
              <a:t>$15K</a:t>
            </a:r>
          </a:p>
        </p:txBody>
      </p:sp>
      <p:sp>
        <p:nvSpPr>
          <p:cNvPr id="21" name="Right Arrow Callout 20"/>
          <p:cNvSpPr/>
          <p:nvPr/>
        </p:nvSpPr>
        <p:spPr>
          <a:xfrm rot="19933297">
            <a:off x="995294" y="4520479"/>
            <a:ext cx="2294023" cy="914400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Contingency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22" name="Oval 21"/>
          <p:cNvSpPr/>
          <p:nvPr/>
        </p:nvSpPr>
        <p:spPr>
          <a:xfrm>
            <a:off x="762000" y="1905000"/>
            <a:ext cx="2819400" cy="3352800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/>
          </a:p>
          <a:p>
            <a:pPr algn="ctr"/>
            <a:r>
              <a:rPr lang="en-US" sz="5400" b="1"/>
              <a:t>$105K</a:t>
            </a:r>
          </a:p>
        </p:txBody>
      </p:sp>
    </p:spTree>
    <p:extLst>
      <p:ext uri="{BB962C8B-B14F-4D97-AF65-F5344CB8AC3E}">
        <p14:creationId xmlns:p14="http://schemas.microsoft.com/office/powerpoint/2010/main" val="24146945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3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5" nodeType="clickEffect"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9" nodeType="clickEffect"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4" nodeType="clickEffect"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10" nodeType="clickEffect"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7" nodeType="clickEffect"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8" nodeType="clickEffect"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6" nodeType="clickEffect"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1"/>
      <p:bldP spid="15" grpId="2"/>
      <p:bldP spid="19" grpId="3"/>
      <p:bldP spid="24" grpId="4"/>
      <p:bldP spid="3" grpId="5"/>
      <p:bldP spid="3" grpId="6"/>
      <p:bldP spid="18" grpId="7"/>
      <p:bldP spid="20" grpId="8"/>
      <p:bldP spid="21" grpId="9"/>
      <p:bldP spid="22" grpId="1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1524000"/>
            <a:ext cx="8001000" cy="4572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52400"/>
            <a:ext cx="8001000" cy="1219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rgbClr val="FF0000"/>
                </a:solidFill>
              </a:rPr>
              <a:t>RETENTION in CARE !!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524000"/>
            <a:ext cx="8001000" cy="2362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DRUG USE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3886200"/>
            <a:ext cx="8001000" cy="2209800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chemeClr val="tx1"/>
              </a:solidFill>
            </a:endParaRPr>
          </a:p>
          <a:p>
            <a:pPr algn="ctr"/>
            <a:r>
              <a:rPr lang="en-US" sz="3600" b="1">
                <a:solidFill>
                  <a:schemeClr val="tx1"/>
                </a:solidFill>
              </a:rPr>
              <a:t>NO DRUG USE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9600" y="2362200"/>
            <a:ext cx="2819400" cy="1524000"/>
          </a:xfrm>
          <a:prstGeom prst="rect">
            <a:avLst/>
          </a:prstGeom>
          <a:solidFill>
            <a:srgbClr val="FF00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</a:endParaRPr>
          </a:p>
          <a:p>
            <a:pPr algn="ctr"/>
            <a:r>
              <a:rPr lang="en-US" b="1">
                <a:solidFill>
                  <a:schemeClr val="bg1"/>
                </a:solidFill>
              </a:rPr>
              <a:t>Highest  Risk, Highest Cost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(No Treatment)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429000" y="3250110"/>
            <a:ext cx="2819400" cy="1622402"/>
          </a:xfrm>
          <a:prstGeom prst="rect">
            <a:avLst/>
          </a:prstGeom>
          <a:solidFill>
            <a:srgbClr val="FFFF0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Moderate Risk with 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“Loss Mitigation”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(In Treatment, Labile)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248400" y="3886200"/>
            <a:ext cx="2362200" cy="1295400"/>
          </a:xfrm>
          <a:prstGeom prst="rect">
            <a:avLst/>
          </a:prstGeom>
          <a:solidFill>
            <a:srgbClr val="92D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endParaRPr lang="en-US" b="1">
              <a:solidFill>
                <a:schemeClr val="tx1"/>
              </a:solidFill>
            </a:endParaRPr>
          </a:p>
          <a:p>
            <a:pPr algn="ctr"/>
            <a:r>
              <a:rPr lang="en-US" b="1">
                <a:solidFill>
                  <a:schemeClr val="tx1"/>
                </a:solidFill>
              </a:rPr>
              <a:t>Low Risk, Lowest Cost</a:t>
            </a:r>
          </a:p>
          <a:p>
            <a:pPr algn="ctr"/>
            <a:r>
              <a:rPr lang="en-US" b="1">
                <a:solidFill>
                  <a:schemeClr val="tx1"/>
                </a:solidFill>
              </a:rPr>
              <a:t>(Compliant In Treatment)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1000" y="3886200"/>
            <a:ext cx="8458200" cy="0"/>
          </a:xfrm>
          <a:prstGeom prst="straightConnector1">
            <a:avLst/>
          </a:prstGeom>
          <a:ln w="762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609600" y="2667000"/>
            <a:ext cx="8001000" cy="1770072"/>
          </a:xfrm>
          <a:custGeom>
            <a:gdLst>
              <a:gd name="connsiteX0" fmla="*/ 0 w 7424382"/>
              <a:gd name="connsiteY0" fmla="*/ 8408 h 1770072"/>
              <a:gd name="connsiteX1" fmla="*/ 122830 w 7424382"/>
              <a:gd name="connsiteY1" fmla="*/ 22056 h 1770072"/>
              <a:gd name="connsiteX2" fmla="*/ 464024 w 7424382"/>
              <a:gd name="connsiteY2" fmla="*/ 8408 h 1770072"/>
              <a:gd name="connsiteX3" fmla="*/ 491320 w 7424382"/>
              <a:gd name="connsiteY3" fmla="*/ 49351 h 1770072"/>
              <a:gd name="connsiteX4" fmla="*/ 736979 w 7424382"/>
              <a:gd name="connsiteY4" fmla="*/ 76647 h 1770072"/>
              <a:gd name="connsiteX5" fmla="*/ 832514 w 7424382"/>
              <a:gd name="connsiteY5" fmla="*/ 49351 h 1770072"/>
              <a:gd name="connsiteX6" fmla="*/ 955344 w 7424382"/>
              <a:gd name="connsiteY6" fmla="*/ 76647 h 1770072"/>
              <a:gd name="connsiteX7" fmla="*/ 968991 w 7424382"/>
              <a:gd name="connsiteY7" fmla="*/ 131238 h 1770072"/>
              <a:gd name="connsiteX8" fmla="*/ 1009935 w 7424382"/>
              <a:gd name="connsiteY8" fmla="*/ 117590 h 1770072"/>
              <a:gd name="connsiteX9" fmla="*/ 1064526 w 7424382"/>
              <a:gd name="connsiteY9" fmla="*/ 76647 h 1770072"/>
              <a:gd name="connsiteX10" fmla="*/ 1187356 w 7424382"/>
              <a:gd name="connsiteY10" fmla="*/ 90294 h 1770072"/>
              <a:gd name="connsiteX11" fmla="*/ 1269242 w 7424382"/>
              <a:gd name="connsiteY11" fmla="*/ 103942 h 1770072"/>
              <a:gd name="connsiteX12" fmla="*/ 1282890 w 7424382"/>
              <a:gd name="connsiteY12" fmla="*/ 158533 h 1770072"/>
              <a:gd name="connsiteX13" fmla="*/ 1323833 w 7424382"/>
              <a:gd name="connsiteY13" fmla="*/ 131238 h 1770072"/>
              <a:gd name="connsiteX14" fmla="*/ 1433015 w 7424382"/>
              <a:gd name="connsiteY14" fmla="*/ 103942 h 1770072"/>
              <a:gd name="connsiteX15" fmla="*/ 1555845 w 7424382"/>
              <a:gd name="connsiteY15" fmla="*/ 131238 h 1770072"/>
              <a:gd name="connsiteX16" fmla="*/ 1637732 w 7424382"/>
              <a:gd name="connsiteY16" fmla="*/ 185829 h 1770072"/>
              <a:gd name="connsiteX17" fmla="*/ 1651379 w 7424382"/>
              <a:gd name="connsiteY17" fmla="*/ 226772 h 1770072"/>
              <a:gd name="connsiteX18" fmla="*/ 1692323 w 7424382"/>
              <a:gd name="connsiteY18" fmla="*/ 240420 h 1770072"/>
              <a:gd name="connsiteX19" fmla="*/ 1787857 w 7424382"/>
              <a:gd name="connsiteY19" fmla="*/ 254068 h 1770072"/>
              <a:gd name="connsiteX20" fmla="*/ 1828800 w 7424382"/>
              <a:gd name="connsiteY20" fmla="*/ 267715 h 1770072"/>
              <a:gd name="connsiteX21" fmla="*/ 1869744 w 7424382"/>
              <a:gd name="connsiteY21" fmla="*/ 349602 h 1770072"/>
              <a:gd name="connsiteX22" fmla="*/ 1883391 w 7424382"/>
              <a:gd name="connsiteY22" fmla="*/ 431489 h 1770072"/>
              <a:gd name="connsiteX23" fmla="*/ 1910687 w 7424382"/>
              <a:gd name="connsiteY23" fmla="*/ 513375 h 1770072"/>
              <a:gd name="connsiteX24" fmla="*/ 1951630 w 7424382"/>
              <a:gd name="connsiteY24" fmla="*/ 527023 h 1770072"/>
              <a:gd name="connsiteX25" fmla="*/ 2156347 w 7424382"/>
              <a:gd name="connsiteY25" fmla="*/ 567966 h 1770072"/>
              <a:gd name="connsiteX26" fmla="*/ 2169994 w 7424382"/>
              <a:gd name="connsiteY26" fmla="*/ 690796 h 1770072"/>
              <a:gd name="connsiteX27" fmla="*/ 2251881 w 7424382"/>
              <a:gd name="connsiteY27" fmla="*/ 690796 h 1770072"/>
              <a:gd name="connsiteX28" fmla="*/ 2333768 w 7424382"/>
              <a:gd name="connsiteY28" fmla="*/ 677148 h 1770072"/>
              <a:gd name="connsiteX29" fmla="*/ 2497541 w 7424382"/>
              <a:gd name="connsiteY29" fmla="*/ 731739 h 1770072"/>
              <a:gd name="connsiteX30" fmla="*/ 2511188 w 7424382"/>
              <a:gd name="connsiteY30" fmla="*/ 772683 h 1770072"/>
              <a:gd name="connsiteX31" fmla="*/ 2524836 w 7424382"/>
              <a:gd name="connsiteY31" fmla="*/ 868217 h 1770072"/>
              <a:gd name="connsiteX32" fmla="*/ 2538484 w 7424382"/>
              <a:gd name="connsiteY32" fmla="*/ 977399 h 1770072"/>
              <a:gd name="connsiteX33" fmla="*/ 2579427 w 7424382"/>
              <a:gd name="connsiteY33" fmla="*/ 1004694 h 1770072"/>
              <a:gd name="connsiteX34" fmla="*/ 2634018 w 7424382"/>
              <a:gd name="connsiteY34" fmla="*/ 1250354 h 1770072"/>
              <a:gd name="connsiteX35" fmla="*/ 2647666 w 7424382"/>
              <a:gd name="connsiteY35" fmla="*/ 1291297 h 1770072"/>
              <a:gd name="connsiteX36" fmla="*/ 2688609 w 7424382"/>
              <a:gd name="connsiteY36" fmla="*/ 1318593 h 1770072"/>
              <a:gd name="connsiteX37" fmla="*/ 2729553 w 7424382"/>
              <a:gd name="connsiteY37" fmla="*/ 1359536 h 1770072"/>
              <a:gd name="connsiteX38" fmla="*/ 2825087 w 7424382"/>
              <a:gd name="connsiteY38" fmla="*/ 1427775 h 1770072"/>
              <a:gd name="connsiteX39" fmla="*/ 2866030 w 7424382"/>
              <a:gd name="connsiteY39" fmla="*/ 1414127 h 1770072"/>
              <a:gd name="connsiteX40" fmla="*/ 2906974 w 7424382"/>
              <a:gd name="connsiteY40" fmla="*/ 1386832 h 1770072"/>
              <a:gd name="connsiteX41" fmla="*/ 3029803 w 7424382"/>
              <a:gd name="connsiteY41" fmla="*/ 1373184 h 1770072"/>
              <a:gd name="connsiteX42" fmla="*/ 3098042 w 7424382"/>
              <a:gd name="connsiteY42" fmla="*/ 1304945 h 1770072"/>
              <a:gd name="connsiteX43" fmla="*/ 3138985 w 7424382"/>
              <a:gd name="connsiteY43" fmla="*/ 1277650 h 1770072"/>
              <a:gd name="connsiteX44" fmla="*/ 3234520 w 7424382"/>
              <a:gd name="connsiteY44" fmla="*/ 1154820 h 1770072"/>
              <a:gd name="connsiteX45" fmla="*/ 3289111 w 7424382"/>
              <a:gd name="connsiteY45" fmla="*/ 1127524 h 1770072"/>
              <a:gd name="connsiteX46" fmla="*/ 3330054 w 7424382"/>
              <a:gd name="connsiteY46" fmla="*/ 1100229 h 1770072"/>
              <a:gd name="connsiteX47" fmla="*/ 3411941 w 7424382"/>
              <a:gd name="connsiteY47" fmla="*/ 1031990 h 1770072"/>
              <a:gd name="connsiteX48" fmla="*/ 3466532 w 7424382"/>
              <a:gd name="connsiteY48" fmla="*/ 1018342 h 1770072"/>
              <a:gd name="connsiteX49" fmla="*/ 3562066 w 7424382"/>
              <a:gd name="connsiteY49" fmla="*/ 1031990 h 1770072"/>
              <a:gd name="connsiteX50" fmla="*/ 3643953 w 7424382"/>
              <a:gd name="connsiteY50" fmla="*/ 1004694 h 1770072"/>
              <a:gd name="connsiteX51" fmla="*/ 3848669 w 7424382"/>
              <a:gd name="connsiteY51" fmla="*/ 1018342 h 1770072"/>
              <a:gd name="connsiteX52" fmla="*/ 3875965 w 7424382"/>
              <a:gd name="connsiteY52" fmla="*/ 1100229 h 1770072"/>
              <a:gd name="connsiteX53" fmla="*/ 3903260 w 7424382"/>
              <a:gd name="connsiteY53" fmla="*/ 1154820 h 1770072"/>
              <a:gd name="connsiteX54" fmla="*/ 3916908 w 7424382"/>
              <a:gd name="connsiteY54" fmla="*/ 1195763 h 1770072"/>
              <a:gd name="connsiteX55" fmla="*/ 3957851 w 7424382"/>
              <a:gd name="connsiteY55" fmla="*/ 1291297 h 1770072"/>
              <a:gd name="connsiteX56" fmla="*/ 3971499 w 7424382"/>
              <a:gd name="connsiteY56" fmla="*/ 1345889 h 1770072"/>
              <a:gd name="connsiteX57" fmla="*/ 4039738 w 7424382"/>
              <a:gd name="connsiteY57" fmla="*/ 1359536 h 1770072"/>
              <a:gd name="connsiteX58" fmla="*/ 4189863 w 7424382"/>
              <a:gd name="connsiteY58" fmla="*/ 1386832 h 1770072"/>
              <a:gd name="connsiteX59" fmla="*/ 4271750 w 7424382"/>
              <a:gd name="connsiteY59" fmla="*/ 1427775 h 1770072"/>
              <a:gd name="connsiteX60" fmla="*/ 4394579 w 7424382"/>
              <a:gd name="connsiteY60" fmla="*/ 1400480 h 1770072"/>
              <a:gd name="connsiteX61" fmla="*/ 4408227 w 7424382"/>
              <a:gd name="connsiteY61" fmla="*/ 1359536 h 1770072"/>
              <a:gd name="connsiteX62" fmla="*/ 4490114 w 7424382"/>
              <a:gd name="connsiteY62" fmla="*/ 1304945 h 1770072"/>
              <a:gd name="connsiteX63" fmla="*/ 4517409 w 7424382"/>
              <a:gd name="connsiteY63" fmla="*/ 1264002 h 1770072"/>
              <a:gd name="connsiteX64" fmla="*/ 4612944 w 7424382"/>
              <a:gd name="connsiteY64" fmla="*/ 1223059 h 1770072"/>
              <a:gd name="connsiteX65" fmla="*/ 4626591 w 7424382"/>
              <a:gd name="connsiteY65" fmla="*/ 1182115 h 1770072"/>
              <a:gd name="connsiteX66" fmla="*/ 4681182 w 7424382"/>
              <a:gd name="connsiteY66" fmla="*/ 1154820 h 1770072"/>
              <a:gd name="connsiteX67" fmla="*/ 4722126 w 7424382"/>
              <a:gd name="connsiteY67" fmla="*/ 1127524 h 1770072"/>
              <a:gd name="connsiteX68" fmla="*/ 4790365 w 7424382"/>
              <a:gd name="connsiteY68" fmla="*/ 1113877 h 1770072"/>
              <a:gd name="connsiteX69" fmla="*/ 4831308 w 7424382"/>
              <a:gd name="connsiteY69" fmla="*/ 1100229 h 1770072"/>
              <a:gd name="connsiteX70" fmla="*/ 5008729 w 7424382"/>
              <a:gd name="connsiteY70" fmla="*/ 1113877 h 1770072"/>
              <a:gd name="connsiteX71" fmla="*/ 5036024 w 7424382"/>
              <a:gd name="connsiteY71" fmla="*/ 1154820 h 1770072"/>
              <a:gd name="connsiteX72" fmla="*/ 5172502 w 7424382"/>
              <a:gd name="connsiteY72" fmla="*/ 1168468 h 1770072"/>
              <a:gd name="connsiteX73" fmla="*/ 5254388 w 7424382"/>
              <a:gd name="connsiteY73" fmla="*/ 1195763 h 1770072"/>
              <a:gd name="connsiteX74" fmla="*/ 5295332 w 7424382"/>
              <a:gd name="connsiteY74" fmla="*/ 1332241 h 1770072"/>
              <a:gd name="connsiteX75" fmla="*/ 5322627 w 7424382"/>
              <a:gd name="connsiteY75" fmla="*/ 1373184 h 1770072"/>
              <a:gd name="connsiteX76" fmla="*/ 5363571 w 7424382"/>
              <a:gd name="connsiteY76" fmla="*/ 1386832 h 1770072"/>
              <a:gd name="connsiteX77" fmla="*/ 5459105 w 7424382"/>
              <a:gd name="connsiteY77" fmla="*/ 1414127 h 1770072"/>
              <a:gd name="connsiteX78" fmla="*/ 5500048 w 7424382"/>
              <a:gd name="connsiteY78" fmla="*/ 1441423 h 1770072"/>
              <a:gd name="connsiteX79" fmla="*/ 5650174 w 7424382"/>
              <a:gd name="connsiteY79" fmla="*/ 1482366 h 1770072"/>
              <a:gd name="connsiteX80" fmla="*/ 5732060 w 7424382"/>
              <a:gd name="connsiteY80" fmla="*/ 1427775 h 1770072"/>
              <a:gd name="connsiteX81" fmla="*/ 5813947 w 7424382"/>
              <a:gd name="connsiteY81" fmla="*/ 1400480 h 1770072"/>
              <a:gd name="connsiteX82" fmla="*/ 5854890 w 7424382"/>
              <a:gd name="connsiteY82" fmla="*/ 1414127 h 1770072"/>
              <a:gd name="connsiteX83" fmla="*/ 5909481 w 7424382"/>
              <a:gd name="connsiteY83" fmla="*/ 1427775 h 1770072"/>
              <a:gd name="connsiteX84" fmla="*/ 5950424 w 7424382"/>
              <a:gd name="connsiteY84" fmla="*/ 1455071 h 1770072"/>
              <a:gd name="connsiteX85" fmla="*/ 5991368 w 7424382"/>
              <a:gd name="connsiteY85" fmla="*/ 1468718 h 1770072"/>
              <a:gd name="connsiteX86" fmla="*/ 6032311 w 7424382"/>
              <a:gd name="connsiteY86" fmla="*/ 1496014 h 1770072"/>
              <a:gd name="connsiteX87" fmla="*/ 6045959 w 7424382"/>
              <a:gd name="connsiteY87" fmla="*/ 1550605 h 1770072"/>
              <a:gd name="connsiteX88" fmla="*/ 6182436 w 7424382"/>
              <a:gd name="connsiteY88" fmla="*/ 1564253 h 1770072"/>
              <a:gd name="connsiteX89" fmla="*/ 6318914 w 7424382"/>
              <a:gd name="connsiteY89" fmla="*/ 1605196 h 1770072"/>
              <a:gd name="connsiteX90" fmla="*/ 6359857 w 7424382"/>
              <a:gd name="connsiteY90" fmla="*/ 1618844 h 1770072"/>
              <a:gd name="connsiteX91" fmla="*/ 6441744 w 7424382"/>
              <a:gd name="connsiteY91" fmla="*/ 1605196 h 1770072"/>
              <a:gd name="connsiteX92" fmla="*/ 6864824 w 7424382"/>
              <a:gd name="connsiteY92" fmla="*/ 1632491 h 1770072"/>
              <a:gd name="connsiteX93" fmla="*/ 6905768 w 7424382"/>
              <a:gd name="connsiteY93" fmla="*/ 1646139 h 1770072"/>
              <a:gd name="connsiteX94" fmla="*/ 6960359 w 7424382"/>
              <a:gd name="connsiteY94" fmla="*/ 1673435 h 1770072"/>
              <a:gd name="connsiteX95" fmla="*/ 7219666 w 7424382"/>
              <a:gd name="connsiteY95" fmla="*/ 1687083 h 1770072"/>
              <a:gd name="connsiteX96" fmla="*/ 7274257 w 7424382"/>
              <a:gd name="connsiteY96" fmla="*/ 1700730 h 1770072"/>
              <a:gd name="connsiteX97" fmla="*/ 7315200 w 7424382"/>
              <a:gd name="connsiteY97" fmla="*/ 1728026 h 1770072"/>
              <a:gd name="connsiteX98" fmla="*/ 7410735 w 7424382"/>
              <a:gd name="connsiteY98" fmla="*/ 1768969 h 1770072"/>
              <a:gd name="connsiteX99" fmla="*/ 7424382 w 7424382"/>
              <a:gd name="connsiteY99" fmla="*/ 1768969 h 177007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7424382" h="1770072">
                <a:moveTo>
                  <a:pt x="0" y="8408"/>
                </a:moveTo>
                <a:cubicBezTo>
                  <a:pt x="40943" y="12957"/>
                  <a:pt x="81635" y="22056"/>
                  <a:pt x="122830" y="22056"/>
                </a:cubicBezTo>
                <a:cubicBezTo>
                  <a:pt x="236652" y="22056"/>
                  <a:pt x="350513" y="0"/>
                  <a:pt x="464024" y="8408"/>
                </a:cubicBezTo>
                <a:cubicBezTo>
                  <a:pt x="480382" y="9620"/>
                  <a:pt x="475407" y="45373"/>
                  <a:pt x="491320" y="49351"/>
                </a:cubicBezTo>
                <a:cubicBezTo>
                  <a:pt x="571250" y="69334"/>
                  <a:pt x="736979" y="76647"/>
                  <a:pt x="736979" y="76647"/>
                </a:cubicBezTo>
                <a:cubicBezTo>
                  <a:pt x="756286" y="70211"/>
                  <a:pt x="815378" y="49351"/>
                  <a:pt x="832514" y="49351"/>
                </a:cubicBezTo>
                <a:cubicBezTo>
                  <a:pt x="880551" y="49351"/>
                  <a:pt x="913123" y="62573"/>
                  <a:pt x="955344" y="76647"/>
                </a:cubicBezTo>
                <a:cubicBezTo>
                  <a:pt x="959893" y="94844"/>
                  <a:pt x="953985" y="119984"/>
                  <a:pt x="968991" y="131238"/>
                </a:cubicBezTo>
                <a:cubicBezTo>
                  <a:pt x="980500" y="139870"/>
                  <a:pt x="997444" y="124728"/>
                  <a:pt x="1009935" y="117590"/>
                </a:cubicBezTo>
                <a:cubicBezTo>
                  <a:pt x="1029684" y="106305"/>
                  <a:pt x="1046329" y="90295"/>
                  <a:pt x="1064526" y="76647"/>
                </a:cubicBezTo>
                <a:cubicBezTo>
                  <a:pt x="1105469" y="81196"/>
                  <a:pt x="1146522" y="84850"/>
                  <a:pt x="1187356" y="90294"/>
                </a:cubicBezTo>
                <a:cubicBezTo>
                  <a:pt x="1214785" y="93951"/>
                  <a:pt x="1246725" y="87858"/>
                  <a:pt x="1269242" y="103942"/>
                </a:cubicBezTo>
                <a:cubicBezTo>
                  <a:pt x="1284505" y="114844"/>
                  <a:pt x="1278341" y="140336"/>
                  <a:pt x="1282890" y="158533"/>
                </a:cubicBezTo>
                <a:cubicBezTo>
                  <a:pt x="1296538" y="149435"/>
                  <a:pt x="1308418" y="136843"/>
                  <a:pt x="1323833" y="131238"/>
                </a:cubicBezTo>
                <a:cubicBezTo>
                  <a:pt x="1359089" y="118418"/>
                  <a:pt x="1433015" y="103942"/>
                  <a:pt x="1433015" y="103942"/>
                </a:cubicBezTo>
                <a:cubicBezTo>
                  <a:pt x="1442925" y="105594"/>
                  <a:pt x="1533446" y="116305"/>
                  <a:pt x="1555845" y="131238"/>
                </a:cubicBezTo>
                <a:cubicBezTo>
                  <a:pt x="1658075" y="199392"/>
                  <a:pt x="1540378" y="153378"/>
                  <a:pt x="1637732" y="185829"/>
                </a:cubicBezTo>
                <a:cubicBezTo>
                  <a:pt x="1642281" y="199477"/>
                  <a:pt x="1641207" y="216600"/>
                  <a:pt x="1651379" y="226772"/>
                </a:cubicBezTo>
                <a:cubicBezTo>
                  <a:pt x="1661552" y="236945"/>
                  <a:pt x="1678216" y="237599"/>
                  <a:pt x="1692323" y="240420"/>
                </a:cubicBezTo>
                <a:cubicBezTo>
                  <a:pt x="1723866" y="246729"/>
                  <a:pt x="1756012" y="249519"/>
                  <a:pt x="1787857" y="254068"/>
                </a:cubicBezTo>
                <a:cubicBezTo>
                  <a:pt x="1801505" y="258617"/>
                  <a:pt x="1817567" y="258728"/>
                  <a:pt x="1828800" y="267715"/>
                </a:cubicBezTo>
                <a:cubicBezTo>
                  <a:pt x="1852851" y="286956"/>
                  <a:pt x="1860753" y="322630"/>
                  <a:pt x="1869744" y="349602"/>
                </a:cubicBezTo>
                <a:cubicBezTo>
                  <a:pt x="1846489" y="419364"/>
                  <a:pt x="1853155" y="363459"/>
                  <a:pt x="1883391" y="431489"/>
                </a:cubicBezTo>
                <a:cubicBezTo>
                  <a:pt x="1895076" y="457781"/>
                  <a:pt x="1893964" y="489962"/>
                  <a:pt x="1910687" y="513375"/>
                </a:cubicBezTo>
                <a:cubicBezTo>
                  <a:pt x="1919049" y="525081"/>
                  <a:pt x="1938763" y="520589"/>
                  <a:pt x="1951630" y="527023"/>
                </a:cubicBezTo>
                <a:cubicBezTo>
                  <a:pt x="2072761" y="587588"/>
                  <a:pt x="1860652" y="543324"/>
                  <a:pt x="2156347" y="567966"/>
                </a:cubicBezTo>
                <a:cubicBezTo>
                  <a:pt x="2160896" y="608909"/>
                  <a:pt x="2155916" y="652081"/>
                  <a:pt x="2169994" y="690796"/>
                </a:cubicBezTo>
                <a:cubicBezTo>
                  <a:pt x="2193601" y="755714"/>
                  <a:pt x="2228275" y="698665"/>
                  <a:pt x="2251881" y="690796"/>
                </a:cubicBezTo>
                <a:cubicBezTo>
                  <a:pt x="2278133" y="682045"/>
                  <a:pt x="2306472" y="681697"/>
                  <a:pt x="2333768" y="677148"/>
                </a:cubicBezTo>
                <a:cubicBezTo>
                  <a:pt x="2421934" y="686945"/>
                  <a:pt x="2452695" y="664470"/>
                  <a:pt x="2497541" y="731739"/>
                </a:cubicBezTo>
                <a:cubicBezTo>
                  <a:pt x="2505521" y="743709"/>
                  <a:pt x="2506639" y="759035"/>
                  <a:pt x="2511188" y="772683"/>
                </a:cubicBezTo>
                <a:cubicBezTo>
                  <a:pt x="2515737" y="804528"/>
                  <a:pt x="2520584" y="836331"/>
                  <a:pt x="2524836" y="868217"/>
                </a:cubicBezTo>
                <a:cubicBezTo>
                  <a:pt x="2529683" y="904572"/>
                  <a:pt x="2524862" y="943345"/>
                  <a:pt x="2538484" y="977399"/>
                </a:cubicBezTo>
                <a:cubicBezTo>
                  <a:pt x="2544576" y="992628"/>
                  <a:pt x="2565779" y="995596"/>
                  <a:pt x="2579427" y="1004694"/>
                </a:cubicBezTo>
                <a:cubicBezTo>
                  <a:pt x="2647250" y="1106429"/>
                  <a:pt x="2594734" y="1014647"/>
                  <a:pt x="2634018" y="1250354"/>
                </a:cubicBezTo>
                <a:cubicBezTo>
                  <a:pt x="2636383" y="1264544"/>
                  <a:pt x="2638679" y="1280063"/>
                  <a:pt x="2647666" y="1291297"/>
                </a:cubicBezTo>
                <a:cubicBezTo>
                  <a:pt x="2657913" y="1304105"/>
                  <a:pt x="2676008" y="1308092"/>
                  <a:pt x="2688609" y="1318593"/>
                </a:cubicBezTo>
                <a:cubicBezTo>
                  <a:pt x="2703436" y="1330949"/>
                  <a:pt x="2714899" y="1346975"/>
                  <a:pt x="2729553" y="1359536"/>
                </a:cubicBezTo>
                <a:cubicBezTo>
                  <a:pt x="2759184" y="1384934"/>
                  <a:pt x="2792678" y="1406170"/>
                  <a:pt x="2825087" y="1427775"/>
                </a:cubicBezTo>
                <a:cubicBezTo>
                  <a:pt x="2838735" y="1423226"/>
                  <a:pt x="2853163" y="1420561"/>
                  <a:pt x="2866030" y="1414127"/>
                </a:cubicBezTo>
                <a:cubicBezTo>
                  <a:pt x="2880701" y="1406792"/>
                  <a:pt x="2891061" y="1390810"/>
                  <a:pt x="2906974" y="1386832"/>
                </a:cubicBezTo>
                <a:cubicBezTo>
                  <a:pt x="2946939" y="1376841"/>
                  <a:pt x="2988860" y="1377733"/>
                  <a:pt x="3029803" y="1373184"/>
                </a:cubicBezTo>
                <a:cubicBezTo>
                  <a:pt x="3138983" y="1300400"/>
                  <a:pt x="3007061" y="1395928"/>
                  <a:pt x="3098042" y="1304945"/>
                </a:cubicBezTo>
                <a:cubicBezTo>
                  <a:pt x="3109640" y="1293347"/>
                  <a:pt x="3126384" y="1288151"/>
                  <a:pt x="3138985" y="1277650"/>
                </a:cubicBezTo>
                <a:cubicBezTo>
                  <a:pt x="3187090" y="1237563"/>
                  <a:pt x="3196477" y="1211884"/>
                  <a:pt x="3234520" y="1154820"/>
                </a:cubicBezTo>
                <a:cubicBezTo>
                  <a:pt x="3245805" y="1137892"/>
                  <a:pt x="3271447" y="1137618"/>
                  <a:pt x="3289111" y="1127524"/>
                </a:cubicBezTo>
                <a:cubicBezTo>
                  <a:pt x="3303352" y="1119386"/>
                  <a:pt x="3317453" y="1110730"/>
                  <a:pt x="3330054" y="1100229"/>
                </a:cubicBezTo>
                <a:cubicBezTo>
                  <a:pt x="3364776" y="1071294"/>
                  <a:pt x="3370082" y="1049930"/>
                  <a:pt x="3411941" y="1031990"/>
                </a:cubicBezTo>
                <a:cubicBezTo>
                  <a:pt x="3429181" y="1024601"/>
                  <a:pt x="3448335" y="1022891"/>
                  <a:pt x="3466532" y="1018342"/>
                </a:cubicBezTo>
                <a:cubicBezTo>
                  <a:pt x="3498377" y="1022891"/>
                  <a:pt x="3529993" y="1034457"/>
                  <a:pt x="3562066" y="1031990"/>
                </a:cubicBezTo>
                <a:cubicBezTo>
                  <a:pt x="3590753" y="1029783"/>
                  <a:pt x="3643953" y="1004694"/>
                  <a:pt x="3643953" y="1004694"/>
                </a:cubicBezTo>
                <a:cubicBezTo>
                  <a:pt x="3712192" y="1009243"/>
                  <a:pt x="3785430" y="992302"/>
                  <a:pt x="3848669" y="1018342"/>
                </a:cubicBezTo>
                <a:cubicBezTo>
                  <a:pt x="3875274" y="1029297"/>
                  <a:pt x="3866866" y="1072933"/>
                  <a:pt x="3875965" y="1100229"/>
                </a:cubicBezTo>
                <a:cubicBezTo>
                  <a:pt x="3882399" y="1119530"/>
                  <a:pt x="3895246" y="1136120"/>
                  <a:pt x="3903260" y="1154820"/>
                </a:cubicBezTo>
                <a:cubicBezTo>
                  <a:pt x="3908927" y="1168043"/>
                  <a:pt x="3911241" y="1182540"/>
                  <a:pt x="3916908" y="1195763"/>
                </a:cubicBezTo>
                <a:cubicBezTo>
                  <a:pt x="3948100" y="1268545"/>
                  <a:pt x="3939563" y="1227289"/>
                  <a:pt x="3957851" y="1291297"/>
                </a:cubicBezTo>
                <a:cubicBezTo>
                  <a:pt x="3963004" y="1309333"/>
                  <a:pt x="3957089" y="1333881"/>
                  <a:pt x="3971499" y="1345889"/>
                </a:cubicBezTo>
                <a:cubicBezTo>
                  <a:pt x="3989319" y="1360739"/>
                  <a:pt x="4017234" y="1353910"/>
                  <a:pt x="4039738" y="1359536"/>
                </a:cubicBezTo>
                <a:cubicBezTo>
                  <a:pt x="4165978" y="1391096"/>
                  <a:pt x="3937649" y="1355305"/>
                  <a:pt x="4189863" y="1386832"/>
                </a:cubicBezTo>
                <a:cubicBezTo>
                  <a:pt x="4210564" y="1400633"/>
                  <a:pt x="4243498" y="1427775"/>
                  <a:pt x="4271750" y="1427775"/>
                </a:cubicBezTo>
                <a:cubicBezTo>
                  <a:pt x="4289070" y="1427775"/>
                  <a:pt x="4373529" y="1405742"/>
                  <a:pt x="4394579" y="1400480"/>
                </a:cubicBezTo>
                <a:cubicBezTo>
                  <a:pt x="4399128" y="1386832"/>
                  <a:pt x="4398054" y="1369709"/>
                  <a:pt x="4408227" y="1359536"/>
                </a:cubicBezTo>
                <a:cubicBezTo>
                  <a:pt x="4431424" y="1336339"/>
                  <a:pt x="4490114" y="1304945"/>
                  <a:pt x="4490114" y="1304945"/>
                </a:cubicBezTo>
                <a:cubicBezTo>
                  <a:pt x="4499212" y="1291297"/>
                  <a:pt x="4505811" y="1275600"/>
                  <a:pt x="4517409" y="1264002"/>
                </a:cubicBezTo>
                <a:cubicBezTo>
                  <a:pt x="4548827" y="1232584"/>
                  <a:pt x="4571180" y="1233499"/>
                  <a:pt x="4612944" y="1223059"/>
                </a:cubicBezTo>
                <a:cubicBezTo>
                  <a:pt x="4617493" y="1209411"/>
                  <a:pt x="4616419" y="1192288"/>
                  <a:pt x="4626591" y="1182115"/>
                </a:cubicBezTo>
                <a:cubicBezTo>
                  <a:pt x="4640977" y="1167729"/>
                  <a:pt x="4663518" y="1164914"/>
                  <a:pt x="4681182" y="1154820"/>
                </a:cubicBezTo>
                <a:cubicBezTo>
                  <a:pt x="4695424" y="1146682"/>
                  <a:pt x="4706767" y="1133283"/>
                  <a:pt x="4722126" y="1127524"/>
                </a:cubicBezTo>
                <a:cubicBezTo>
                  <a:pt x="4743846" y="1119379"/>
                  <a:pt x="4767861" y="1119503"/>
                  <a:pt x="4790365" y="1113877"/>
                </a:cubicBezTo>
                <a:cubicBezTo>
                  <a:pt x="4804321" y="1110388"/>
                  <a:pt x="4817660" y="1104778"/>
                  <a:pt x="4831308" y="1100229"/>
                </a:cubicBezTo>
                <a:cubicBezTo>
                  <a:pt x="4890448" y="1104778"/>
                  <a:pt x="4951417" y="1098594"/>
                  <a:pt x="5008729" y="1113877"/>
                </a:cubicBezTo>
                <a:cubicBezTo>
                  <a:pt x="5024578" y="1118103"/>
                  <a:pt x="5020463" y="1149633"/>
                  <a:pt x="5036024" y="1154820"/>
                </a:cubicBezTo>
                <a:cubicBezTo>
                  <a:pt x="5079397" y="1169278"/>
                  <a:pt x="5127009" y="1163919"/>
                  <a:pt x="5172502" y="1168468"/>
                </a:cubicBezTo>
                <a:cubicBezTo>
                  <a:pt x="5199797" y="1177566"/>
                  <a:pt x="5247410" y="1167850"/>
                  <a:pt x="5254388" y="1195763"/>
                </a:cubicBezTo>
                <a:cubicBezTo>
                  <a:pt x="5262017" y="1226280"/>
                  <a:pt x="5282041" y="1312304"/>
                  <a:pt x="5295332" y="1332241"/>
                </a:cubicBezTo>
                <a:cubicBezTo>
                  <a:pt x="5304430" y="1345889"/>
                  <a:pt x="5309819" y="1362938"/>
                  <a:pt x="5322627" y="1373184"/>
                </a:cubicBezTo>
                <a:cubicBezTo>
                  <a:pt x="5333861" y="1382171"/>
                  <a:pt x="5349738" y="1382880"/>
                  <a:pt x="5363571" y="1386832"/>
                </a:cubicBezTo>
                <a:cubicBezTo>
                  <a:pt x="5483547" y="1421111"/>
                  <a:pt x="5360924" y="1381401"/>
                  <a:pt x="5459105" y="1414127"/>
                </a:cubicBezTo>
                <a:cubicBezTo>
                  <a:pt x="5472753" y="1423226"/>
                  <a:pt x="5485059" y="1434761"/>
                  <a:pt x="5500048" y="1441423"/>
                </a:cubicBezTo>
                <a:cubicBezTo>
                  <a:pt x="5556713" y="1466608"/>
                  <a:pt x="5591798" y="1470691"/>
                  <a:pt x="5650174" y="1482366"/>
                </a:cubicBezTo>
                <a:cubicBezTo>
                  <a:pt x="5785632" y="1437212"/>
                  <a:pt x="5578705" y="1512971"/>
                  <a:pt x="5732060" y="1427775"/>
                </a:cubicBezTo>
                <a:cubicBezTo>
                  <a:pt x="5757211" y="1413802"/>
                  <a:pt x="5813947" y="1400480"/>
                  <a:pt x="5813947" y="1400480"/>
                </a:cubicBezTo>
                <a:cubicBezTo>
                  <a:pt x="5827595" y="1405029"/>
                  <a:pt x="5841058" y="1410175"/>
                  <a:pt x="5854890" y="1414127"/>
                </a:cubicBezTo>
                <a:cubicBezTo>
                  <a:pt x="5872925" y="1419280"/>
                  <a:pt x="5892241" y="1420386"/>
                  <a:pt x="5909481" y="1427775"/>
                </a:cubicBezTo>
                <a:cubicBezTo>
                  <a:pt x="5924557" y="1434236"/>
                  <a:pt x="5935753" y="1447736"/>
                  <a:pt x="5950424" y="1455071"/>
                </a:cubicBezTo>
                <a:cubicBezTo>
                  <a:pt x="5963291" y="1461505"/>
                  <a:pt x="5977720" y="1464169"/>
                  <a:pt x="5991368" y="1468718"/>
                </a:cubicBezTo>
                <a:cubicBezTo>
                  <a:pt x="6005016" y="1477817"/>
                  <a:pt x="6023213" y="1482366"/>
                  <a:pt x="6032311" y="1496014"/>
                </a:cubicBezTo>
                <a:cubicBezTo>
                  <a:pt x="6042716" y="1511621"/>
                  <a:pt x="6028883" y="1542843"/>
                  <a:pt x="6045959" y="1550605"/>
                </a:cubicBezTo>
                <a:cubicBezTo>
                  <a:pt x="6087580" y="1569524"/>
                  <a:pt x="6136944" y="1559704"/>
                  <a:pt x="6182436" y="1564253"/>
                </a:cubicBezTo>
                <a:cubicBezTo>
                  <a:pt x="6264939" y="1584878"/>
                  <a:pt x="6219234" y="1571969"/>
                  <a:pt x="6318914" y="1605196"/>
                </a:cubicBezTo>
                <a:lnTo>
                  <a:pt x="6359857" y="1618844"/>
                </a:lnTo>
                <a:cubicBezTo>
                  <a:pt x="6387153" y="1614295"/>
                  <a:pt x="6414072" y="1605196"/>
                  <a:pt x="6441744" y="1605196"/>
                </a:cubicBezTo>
                <a:cubicBezTo>
                  <a:pt x="6722059" y="1605196"/>
                  <a:pt x="6692187" y="1603720"/>
                  <a:pt x="6864824" y="1632491"/>
                </a:cubicBezTo>
                <a:cubicBezTo>
                  <a:pt x="6878472" y="1637040"/>
                  <a:pt x="6892545" y="1640472"/>
                  <a:pt x="6905768" y="1646139"/>
                </a:cubicBezTo>
                <a:cubicBezTo>
                  <a:pt x="6924468" y="1654153"/>
                  <a:pt x="6940185" y="1670804"/>
                  <a:pt x="6960359" y="1673435"/>
                </a:cubicBezTo>
                <a:cubicBezTo>
                  <a:pt x="7046187" y="1684630"/>
                  <a:pt x="7133230" y="1682534"/>
                  <a:pt x="7219666" y="1687083"/>
                </a:cubicBezTo>
                <a:cubicBezTo>
                  <a:pt x="7237863" y="1691632"/>
                  <a:pt x="7257017" y="1693341"/>
                  <a:pt x="7274257" y="1700730"/>
                </a:cubicBezTo>
                <a:cubicBezTo>
                  <a:pt x="7289333" y="1707191"/>
                  <a:pt x="7300959" y="1719888"/>
                  <a:pt x="7315200" y="1728026"/>
                </a:cubicBezTo>
                <a:cubicBezTo>
                  <a:pt x="7345578" y="1745385"/>
                  <a:pt x="7376711" y="1760463"/>
                  <a:pt x="7410735" y="1768969"/>
                </a:cubicBezTo>
                <a:cubicBezTo>
                  <a:pt x="7415148" y="1770072"/>
                  <a:pt x="7419833" y="1768969"/>
                  <a:pt x="7424382" y="1768969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4" name="Left Arrow Callout 23"/>
          <p:cNvSpPr/>
          <p:nvPr/>
        </p:nvSpPr>
        <p:spPr>
          <a:xfrm rot="19977697">
            <a:off x="6384645" y="1964400"/>
            <a:ext cx="1939161" cy="1400911"/>
          </a:xfrm>
          <a:prstGeom prst="leftArrowCallou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Facilitates Preventive &amp; </a:t>
            </a:r>
          </a:p>
          <a:p>
            <a:pPr algn="ctr"/>
            <a:r>
              <a:rPr lang="en-US" b="1">
                <a:solidFill>
                  <a:srgbClr val="FF0000"/>
                </a:solidFill>
              </a:rPr>
              <a:t>Primary Care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5351137-E30A-4E84-87F3-96568A18A79A}"/>
              </a:ext>
            </a:extLst>
          </p:cNvPr>
          <p:cNvSpPr/>
          <p:nvPr/>
        </p:nvSpPr>
        <p:spPr>
          <a:xfrm>
            <a:off x="3428999" y="3250109"/>
            <a:ext cx="2819399" cy="1622402"/>
          </a:xfrm>
          <a:prstGeom prst="rect">
            <a:avLst/>
          </a:prstGeom>
          <a:noFill/>
          <a:ln w="3810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62400" y="2286000"/>
            <a:ext cx="1828800" cy="2438400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/>
          </a:p>
          <a:p>
            <a:pPr algn="ctr"/>
            <a:r>
              <a:rPr lang="en-US" sz="4000" b="1"/>
              <a:t>$50K</a:t>
            </a:r>
          </a:p>
        </p:txBody>
      </p:sp>
      <p:sp>
        <p:nvSpPr>
          <p:cNvPr id="20" name="Oval 19"/>
          <p:cNvSpPr/>
          <p:nvPr/>
        </p:nvSpPr>
        <p:spPr>
          <a:xfrm>
            <a:off x="6781800" y="2667000"/>
            <a:ext cx="1447800" cy="1905000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  <a:p>
            <a:pPr algn="ctr"/>
            <a:r>
              <a:rPr lang="en-US" sz="2800" b="1"/>
              <a:t>$15K</a:t>
            </a:r>
          </a:p>
        </p:txBody>
      </p:sp>
      <p:sp>
        <p:nvSpPr>
          <p:cNvPr id="21" name="Right Arrow Callout 20"/>
          <p:cNvSpPr/>
          <p:nvPr/>
        </p:nvSpPr>
        <p:spPr>
          <a:xfrm rot="19933297">
            <a:off x="995294" y="4520479"/>
            <a:ext cx="2294023" cy="914400"/>
          </a:xfrm>
          <a:prstGeom prst="rightArrowCallo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Contingency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22" name="Oval 21"/>
          <p:cNvSpPr/>
          <p:nvPr/>
        </p:nvSpPr>
        <p:spPr>
          <a:xfrm>
            <a:off x="762000" y="1905000"/>
            <a:ext cx="2819400" cy="3352800"/>
          </a:xfrm>
          <a:prstGeom prst="ellipse">
            <a:avLst/>
          </a:prstGeom>
          <a:solidFill>
            <a:srgbClr val="00B050">
              <a:alpha val="5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/>
          </a:p>
          <a:p>
            <a:pPr algn="ctr"/>
            <a:r>
              <a:rPr lang="en-US" sz="5400" b="1"/>
              <a:t>$105K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xmlns="" id="{FC26E39F-189B-4733-A3CE-EC87E2ED1B09}"/>
              </a:ext>
            </a:extLst>
          </p:cNvPr>
          <p:cNvSpPr/>
          <p:nvPr/>
        </p:nvSpPr>
        <p:spPr>
          <a:xfrm>
            <a:off x="533400" y="1360714"/>
            <a:ext cx="8077200" cy="5486400"/>
          </a:xfrm>
          <a:prstGeom prst="heart">
            <a:avLst/>
          </a:prstGeom>
          <a:solidFill>
            <a:srgbClr val="FF0000">
              <a:alpha val="9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“RETENTION in CARE”</a:t>
            </a:r>
          </a:p>
          <a:p>
            <a:pPr algn="ctr"/>
            <a:endParaRPr lang="en-US" sz="2400" b="1"/>
          </a:p>
          <a:p>
            <a:pPr algn="ctr"/>
            <a:r>
              <a:rPr lang="en-US" sz="2400" b="1"/>
              <a:t>Is the ultimate quality of care measure….</a:t>
            </a:r>
          </a:p>
          <a:p>
            <a:pPr algn="ctr"/>
            <a:r>
              <a:rPr lang="en-US" sz="2400" b="1"/>
              <a:t>One cannot treat those that you cannot reach </a:t>
            </a:r>
          </a:p>
          <a:p>
            <a:pPr algn="ctr"/>
            <a:r>
              <a:rPr lang="en-US" sz="2400" b="1"/>
              <a:t>or </a:t>
            </a:r>
          </a:p>
          <a:p>
            <a:pPr algn="ctr"/>
            <a:r>
              <a:rPr lang="en-US" sz="2400" b="1"/>
              <a:t>once touched… keep engaged in care!!</a:t>
            </a:r>
          </a:p>
        </p:txBody>
      </p:sp>
    </p:spTree>
    <p:extLst>
      <p:ext uri="{BB962C8B-B14F-4D97-AF65-F5344CB8AC3E}">
        <p14:creationId xmlns:p14="http://schemas.microsoft.com/office/powerpoint/2010/main" val="113687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FF0000"/>
                </a:solidFill>
              </a:rPr>
              <a:t>MORE GOOD NEWS !!</a:t>
            </a:r>
          </a:p>
        </p:txBody>
      </p:sp>
      <p:pic>
        <p:nvPicPr>
          <p:cNvPr id="179205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914400" y="1219200"/>
            <a:ext cx="6753225" cy="9429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9206" name="Picture 6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28600" y="2286000"/>
            <a:ext cx="5867400" cy="4419600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00600" y="2286000"/>
            <a:ext cx="4114800" cy="437523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4" name="Rounded Rectangular Callout 13"/>
          <p:cNvSpPr/>
          <p:nvPr/>
        </p:nvSpPr>
        <p:spPr>
          <a:xfrm>
            <a:off x="4648200" y="3276600"/>
            <a:ext cx="4267200" cy="3352800"/>
          </a:xfrm>
          <a:prstGeom prst="wedgeRoundRectCallout">
            <a:avLst>
              <a:gd name="adj1" fmla="val -79643"/>
              <a:gd name="adj2" fmla="val 14130"/>
              <a:gd name="adj3" fmla="val 16667"/>
            </a:avLst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7543800" y="49530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5562600"/>
            <a:ext cx="3886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800600" y="5943600"/>
            <a:ext cx="3886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876800" y="6248400"/>
            <a:ext cx="3886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876800" y="5257800"/>
            <a:ext cx="3886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120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24000" y="6019800"/>
            <a:ext cx="62484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 flipV="1">
            <a:off x="1447800" y="1905000"/>
            <a:ext cx="76200" cy="41148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c 8"/>
          <p:cNvSpPr/>
          <p:nvPr/>
        </p:nvSpPr>
        <p:spPr>
          <a:xfrm>
            <a:off x="533400" y="1981200"/>
            <a:ext cx="1905000" cy="1143000"/>
          </a:xfrm>
          <a:prstGeom prst="arc">
            <a:avLst>
              <a:gd name="adj1" fmla="val 16120474"/>
              <a:gd name="adj2" fmla="val 21494900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>
            <a:off x="2437165" y="2523610"/>
            <a:ext cx="5106635" cy="29579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ine Callout 2 13"/>
          <p:cNvSpPr/>
          <p:nvPr/>
        </p:nvSpPr>
        <p:spPr>
          <a:xfrm flipH="1">
            <a:off x="0" y="1143000"/>
            <a:ext cx="1295400" cy="685800"/>
          </a:xfrm>
          <a:prstGeom prst="borderCallout2">
            <a:avLst>
              <a:gd name="adj1" fmla="val 37940"/>
              <a:gd name="adj2" fmla="val 494"/>
              <a:gd name="adj3" fmla="val 43097"/>
              <a:gd name="adj4" fmla="val -14100"/>
              <a:gd name="adj5" fmla="val 54247"/>
              <a:gd name="adj6" fmla="val -48722"/>
            </a:avLst>
          </a:prstGeom>
          <a:solidFill>
            <a:schemeClr val="tx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2">
                    <a:lumMod val="40000"/>
                    <a:lumOff val="60000"/>
                  </a:schemeClr>
                </a:solidFill>
              </a:rPr>
              <a:t>INDUCTION &amp; STABILIZATION</a:t>
            </a:r>
          </a:p>
        </p:txBody>
      </p:sp>
      <p:sp>
        <p:nvSpPr>
          <p:cNvPr id="15" name="Line Callout 2 14"/>
          <p:cNvSpPr/>
          <p:nvPr/>
        </p:nvSpPr>
        <p:spPr>
          <a:xfrm>
            <a:off x="5791200" y="2057400"/>
            <a:ext cx="2667000" cy="533400"/>
          </a:xfrm>
          <a:prstGeom prst="borderCallout2">
            <a:avLst>
              <a:gd name="adj1" fmla="val 21715"/>
              <a:gd name="adj2" fmla="val 1262"/>
              <a:gd name="adj3" fmla="val 18750"/>
              <a:gd name="adj4" fmla="val -16667"/>
              <a:gd name="adj5" fmla="val 96710"/>
              <a:gd name="adj6" fmla="val -49354"/>
            </a:avLst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rgbClr val="00B050"/>
                </a:solidFill>
              </a:rPr>
              <a:t>BUPRENORPHINE &amp; METHADONE MAINTENANCE 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38400" y="2514600"/>
            <a:ext cx="381000" cy="2286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Callout 2 22"/>
          <p:cNvSpPr/>
          <p:nvPr/>
        </p:nvSpPr>
        <p:spPr>
          <a:xfrm flipH="1">
            <a:off x="228600" y="3733800"/>
            <a:ext cx="1600200" cy="609600"/>
          </a:xfrm>
          <a:prstGeom prst="borderCallout2">
            <a:avLst>
              <a:gd name="adj1" fmla="val 50820"/>
              <a:gd name="adj2" fmla="val -1126"/>
              <a:gd name="adj3" fmla="val 54570"/>
              <a:gd name="adj4" fmla="val -26220"/>
              <a:gd name="adj5" fmla="val 110143"/>
              <a:gd name="adj6" fmla="val -5875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FF0000"/>
                </a:solidFill>
              </a:rPr>
              <a:t>15-20% </a:t>
            </a:r>
          </a:p>
          <a:p>
            <a:pPr algn="ctr"/>
            <a:r>
              <a:rPr lang="en-US" sz="1600" b="1">
                <a:solidFill>
                  <a:srgbClr val="FF0000"/>
                </a:solidFill>
              </a:rPr>
              <a:t>DROP-OUTS</a:t>
            </a:r>
          </a:p>
        </p:txBody>
      </p:sp>
      <p:sp>
        <p:nvSpPr>
          <p:cNvPr id="25" name="Notched Right Arrow 24"/>
          <p:cNvSpPr/>
          <p:nvPr/>
        </p:nvSpPr>
        <p:spPr>
          <a:xfrm>
            <a:off x="1524000" y="6172200"/>
            <a:ext cx="6400800" cy="484632"/>
          </a:xfrm>
          <a:prstGeom prst="notch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TIME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90600" y="0"/>
            <a:ext cx="7162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THEORETICAL IMPACT of MAT (Buprenorphine or Methadone) </a:t>
            </a:r>
          </a:p>
          <a:p>
            <a:pPr algn="ctr"/>
            <a:r>
              <a:rPr lang="en-US" sz="2000" b="1">
                <a:solidFill>
                  <a:schemeClr val="tx1"/>
                </a:solidFill>
              </a:rPr>
              <a:t>LONG-TERM MAINTENANCE on  HIV  &amp; HEPATITIS C TREATMENT S &amp; COMPREHENSIVE CARE OUTCOMES</a:t>
            </a:r>
          </a:p>
        </p:txBody>
      </p:sp>
      <p:grpSp>
        <p:nvGrpSpPr>
          <p:cNvPr id="4" name="Group 17"/>
          <p:cNvGrpSpPr/>
          <p:nvPr/>
        </p:nvGrpSpPr>
        <p:grpSpPr>
          <a:xfrm>
            <a:off x="2514600" y="2362200"/>
            <a:ext cx="381000" cy="381000"/>
            <a:chOff x="2488348" y="2930101"/>
            <a:chExt cx="1119303" cy="1119303"/>
          </a:xfrm>
        </p:grpSpPr>
        <p:sp>
          <p:nvSpPr>
            <p:cNvPr id="19" name="Oval 18"/>
            <p:cNvSpPr/>
            <p:nvPr/>
          </p:nvSpPr>
          <p:spPr>
            <a:xfrm>
              <a:off x="2488348" y="2930101"/>
              <a:ext cx="1119303" cy="1119303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0" name="Oval 4"/>
            <p:cNvSpPr/>
            <p:nvPr/>
          </p:nvSpPr>
          <p:spPr>
            <a:xfrm>
              <a:off x="2652266" y="3094019"/>
              <a:ext cx="791467" cy="7914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>
                  <a:solidFill>
                    <a:schemeClr val="tx1"/>
                  </a:solidFill>
                </a:rPr>
                <a:t> PCP</a:t>
              </a:r>
              <a:endParaRPr lang="en-US" sz="900" b="1" u="sng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20"/>
          <p:cNvGrpSpPr/>
          <p:nvPr/>
        </p:nvGrpSpPr>
        <p:grpSpPr>
          <a:xfrm>
            <a:off x="2819400" y="2590800"/>
            <a:ext cx="381000" cy="381000"/>
            <a:chOff x="2488348" y="2930101"/>
            <a:chExt cx="1119303" cy="1119303"/>
          </a:xfrm>
          <a:solidFill>
            <a:srgbClr val="FF0000"/>
          </a:solidFill>
        </p:grpSpPr>
        <p:sp>
          <p:nvSpPr>
            <p:cNvPr id="22" name="Oval 21"/>
            <p:cNvSpPr/>
            <p:nvPr/>
          </p:nvSpPr>
          <p:spPr>
            <a:xfrm>
              <a:off x="2488348" y="2930101"/>
              <a:ext cx="1119303" cy="111930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Oval 4"/>
            <p:cNvSpPr/>
            <p:nvPr/>
          </p:nvSpPr>
          <p:spPr>
            <a:xfrm>
              <a:off x="2652266" y="3094019"/>
              <a:ext cx="791467" cy="7914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>
                  <a:solidFill>
                    <a:schemeClr val="tx1"/>
                  </a:solidFill>
                </a:rPr>
                <a:t>SUD</a:t>
              </a:r>
              <a:endParaRPr lang="en-US" sz="900" b="1" kern="120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27"/>
          <p:cNvGrpSpPr/>
          <p:nvPr/>
        </p:nvGrpSpPr>
        <p:grpSpPr>
          <a:xfrm>
            <a:off x="2895600" y="2209800"/>
            <a:ext cx="381000" cy="381000"/>
            <a:chOff x="2488348" y="2930101"/>
            <a:chExt cx="1119303" cy="1119303"/>
          </a:xfrm>
          <a:solidFill>
            <a:srgbClr val="FFFF00"/>
          </a:solidFill>
        </p:grpSpPr>
        <p:sp>
          <p:nvSpPr>
            <p:cNvPr id="29" name="Oval 28"/>
            <p:cNvSpPr/>
            <p:nvPr/>
          </p:nvSpPr>
          <p:spPr>
            <a:xfrm>
              <a:off x="2488348" y="2930101"/>
              <a:ext cx="1119303" cy="111930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30" name="Oval 4"/>
            <p:cNvSpPr/>
            <p:nvPr/>
          </p:nvSpPr>
          <p:spPr>
            <a:xfrm>
              <a:off x="2652266" y="3094019"/>
              <a:ext cx="791467" cy="79146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" tIns="5715" rIns="5715" bIns="5715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900" b="1" kern="1200">
                  <a:solidFill>
                    <a:schemeClr val="tx1"/>
                  </a:solidFill>
                </a:rPr>
                <a:t>PSYC</a:t>
              </a:r>
            </a:p>
          </p:txBody>
        </p:sp>
      </p:grpSp>
      <p:sp>
        <p:nvSpPr>
          <p:cNvPr id="31" name="Left Brace 30"/>
          <p:cNvSpPr/>
          <p:nvPr/>
        </p:nvSpPr>
        <p:spPr>
          <a:xfrm rot="5400000">
            <a:off x="1712976" y="1258824"/>
            <a:ext cx="460248" cy="990600"/>
          </a:xfrm>
          <a:prstGeom prst="leftBrac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Brace 31"/>
          <p:cNvSpPr/>
          <p:nvPr/>
        </p:nvSpPr>
        <p:spPr>
          <a:xfrm rot="5400000">
            <a:off x="4800600" y="-838200"/>
            <a:ext cx="457200" cy="5181600"/>
          </a:xfrm>
          <a:prstGeom prst="leftBrace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Line Callout 2 32"/>
          <p:cNvSpPr/>
          <p:nvPr/>
        </p:nvSpPr>
        <p:spPr>
          <a:xfrm>
            <a:off x="5943600" y="1143000"/>
            <a:ext cx="2590800" cy="533400"/>
          </a:xfrm>
          <a:prstGeom prst="borderCallout2">
            <a:avLst>
              <a:gd name="adj1" fmla="val 37940"/>
              <a:gd name="adj2" fmla="val 494"/>
              <a:gd name="adj3" fmla="val 43097"/>
              <a:gd name="adj4" fmla="val -14100"/>
              <a:gd name="adj5" fmla="val 70878"/>
              <a:gd name="adj6" fmla="val -35552"/>
            </a:avLst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FF0000"/>
                </a:solidFill>
              </a:rPr>
              <a:t>RETENTION in TREATMENT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600200" y="1828800"/>
            <a:ext cx="762000" cy="152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/>
              <a:t>30-45 DAYS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648200" y="1828800"/>
            <a:ext cx="762000" cy="152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/>
              <a:t>INFINITY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0" y="6534151"/>
            <a:ext cx="1295400" cy="2719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>
                <a:solidFill>
                  <a:schemeClr val="bg1"/>
                </a:solidFill>
              </a:rPr>
              <a:t>Edwin C. Chapman, MD</a:t>
            </a:r>
          </a:p>
          <a:p>
            <a:r>
              <a:rPr lang="en-US" sz="800">
                <a:solidFill>
                  <a:schemeClr val="bg1"/>
                </a:solidFill>
              </a:rPr>
              <a:t>©2013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05200" y="3048000"/>
            <a:ext cx="3757613" cy="2814967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4705546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90599"/>
          </a:xfrm>
          <a:solidFill>
            <a:schemeClr val="tx1"/>
          </a:solidFill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MHDG OUTCOMES:</a:t>
            </a:r>
            <a:br>
              <a:rPr lang="en-US" sz="3200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BUPRENORPHINE Rx RETENTION RATE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524000"/>
          <a:ext cx="8229600" cy="4602163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10" name="Arrow: Down 9"/>
          <p:cNvSpPr/>
          <p:nvPr/>
        </p:nvSpPr>
        <p:spPr>
          <a:xfrm>
            <a:off x="7315200" y="2057400"/>
            <a:ext cx="484632" cy="7498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otched Right Arrow 24"/>
          <p:cNvSpPr/>
          <p:nvPr/>
        </p:nvSpPr>
        <p:spPr>
          <a:xfrm>
            <a:off x="1295400" y="5334000"/>
            <a:ext cx="6781800" cy="4846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RETENTION RATE OVER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6477000"/>
            <a:ext cx="1295400" cy="3291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>
                <a:solidFill>
                  <a:schemeClr val="bg1">
                    <a:lumMod val="75000"/>
                  </a:schemeClr>
                </a:solidFill>
              </a:rPr>
              <a:t>Edwin C. Chapman, MD            ©2017</a:t>
            </a:r>
          </a:p>
        </p:txBody>
      </p:sp>
    </p:spTree>
    <p:extLst>
      <p:ext uri="{BB962C8B-B14F-4D97-AF65-F5344CB8AC3E}">
        <p14:creationId xmlns:p14="http://schemas.microsoft.com/office/powerpoint/2010/main" val="966309977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75" y="0"/>
            <a:ext cx="9136425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Rectangle 4"/>
          <p:cNvSpPr/>
          <p:nvPr/>
        </p:nvSpPr>
        <p:spPr>
          <a:xfrm>
            <a:off x="1143000" y="2667000"/>
            <a:ext cx="77724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90600" y="2667000"/>
            <a:ext cx="73152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2057400"/>
            <a:ext cx="7848600" cy="411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chemeClr val="bg1"/>
              </a:solidFill>
            </a:endParaRPr>
          </a:p>
          <a:p>
            <a:pPr algn="ctr"/>
            <a:r>
              <a:rPr lang="en-US" sz="4000" b="1">
                <a:solidFill>
                  <a:schemeClr val="bg1"/>
                </a:solidFill>
              </a:rPr>
              <a:t>HOWARD UNIVERSITY &amp; MHDG</a:t>
            </a:r>
          </a:p>
          <a:p>
            <a:pPr algn="ctr"/>
            <a:r>
              <a:rPr lang="en-US" sz="4000" b="1">
                <a:solidFill>
                  <a:schemeClr val="bg1"/>
                </a:solidFill>
              </a:rPr>
              <a:t>introduce the </a:t>
            </a:r>
          </a:p>
          <a:p>
            <a:pPr algn="ctr"/>
            <a:r>
              <a:rPr lang="en-US" sz="4000" b="1">
                <a:solidFill>
                  <a:schemeClr val="bg1"/>
                </a:solidFill>
              </a:rPr>
              <a:t>PORTUGESE &amp; FRENCH</a:t>
            </a:r>
          </a:p>
          <a:p>
            <a:pPr algn="ctr"/>
            <a:r>
              <a:rPr lang="en-US" sz="4000" b="1">
                <a:solidFill>
                  <a:schemeClr val="bg1"/>
                </a:solidFill>
              </a:rPr>
              <a:t>OPIOID TREATMENT MODEL</a:t>
            </a:r>
          </a:p>
          <a:p>
            <a:pPr algn="ctr"/>
            <a:r>
              <a:rPr lang="en-US" sz="4000" b="1">
                <a:solidFill>
                  <a:schemeClr val="bg1"/>
                </a:solidFill>
              </a:rPr>
              <a:t>to</a:t>
            </a:r>
          </a:p>
          <a:p>
            <a:pPr algn="ctr"/>
            <a:r>
              <a:rPr lang="en-US" sz="4000" b="1">
                <a:solidFill>
                  <a:schemeClr val="bg1"/>
                </a:solidFill>
              </a:rPr>
              <a:t>WASHINGTON, DC 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Object 4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899592" y="1628800"/>
          <a:ext cx="7635875" cy="484822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2971800" y="152400"/>
            <a:ext cx="3276600" cy="58477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/>
            <a:r>
              <a:rPr lang="nb-NO" sz="3200" b="1" cap="small"/>
              <a:t>France</a:t>
            </a:r>
            <a:endParaRPr lang="nb-NO" sz="3200"/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255558" y="889555"/>
            <a:ext cx="8712968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 algn="l">
              <a:spcBef>
                <a:spcPct val="0"/>
              </a:spcBef>
              <a:defRPr>
                <a:solidFill>
                  <a:schemeClr val="tx1"/>
                </a:solidFill>
                <a:latin typeface="Arial"/>
              </a:defRPr>
            </a:lvl1pPr>
            <a:lvl2pPr algn="l">
              <a:spcBef>
                <a:spcPct val="0"/>
              </a:spcBef>
              <a:defRPr>
                <a:solidFill>
                  <a:schemeClr val="tx1"/>
                </a:solidFill>
                <a:latin typeface="Arial"/>
              </a:defRPr>
            </a:lvl2pPr>
            <a:lvl3pPr algn="l">
              <a:spcBef>
                <a:spcPct val="0"/>
              </a:spcBef>
              <a:defRPr>
                <a:solidFill>
                  <a:schemeClr val="tx1"/>
                </a:solidFill>
                <a:latin typeface="Arial"/>
              </a:defRPr>
            </a:lvl3pPr>
            <a:lvl4pPr algn="l">
              <a:spcBef>
                <a:spcPct val="0"/>
              </a:spcBef>
              <a:defRPr>
                <a:solidFill>
                  <a:schemeClr val="tx1"/>
                </a:solidFill>
                <a:latin typeface="Arial"/>
              </a:defRPr>
            </a:lvl4pPr>
            <a:lvl5pPr algn="l">
              <a:spcBef>
                <a:spcPct val="0"/>
              </a:spcBef>
              <a:defRPr>
                <a:solidFill>
                  <a:schemeClr val="tx1"/>
                </a:solidFill>
                <a:latin typeface="Arial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nb-NO" sz="2800" b="1" err="1"/>
              <a:t>Increased</a:t>
            </a:r>
            <a:r>
              <a:rPr lang="nb-NO" sz="2800" b="1">
                <a:solidFill>
                  <a:schemeClr val="bg1"/>
                </a:solidFill>
              </a:rPr>
              <a:t> </a:t>
            </a:r>
            <a:r>
              <a:rPr lang="nb-NO" sz="3200" b="1">
                <a:solidFill>
                  <a:srgbClr val="008000"/>
                </a:solidFill>
              </a:rPr>
              <a:t>OST</a:t>
            </a:r>
            <a:r>
              <a:rPr lang="nb-NO" sz="2800" b="1">
                <a:solidFill>
                  <a:srgbClr val="008000"/>
                </a:solidFill>
              </a:rPr>
              <a:t> </a:t>
            </a:r>
            <a:r>
              <a:rPr lang="nb-NO" sz="2800" b="1" err="1"/>
              <a:t>reduces </a:t>
            </a:r>
            <a:r>
              <a:rPr lang="nb-NO" sz="3200" b="1">
                <a:solidFill>
                  <a:srgbClr val="FF0000"/>
                </a:solidFill>
              </a:rPr>
              <a:t>DRD</a:t>
            </a:r>
            <a:r>
              <a:rPr lang="nb-NO" sz="3200" b="1"/>
              <a:t> </a:t>
            </a:r>
            <a:endParaRPr lang="nb-NO" sz="2800" b="1"/>
          </a:p>
        </p:txBody>
      </p:sp>
      <p:sp>
        <p:nvSpPr>
          <p:cNvPr id="7" name="Undertittel 2"/>
          <p:cNvSpPr txBox="1"/>
          <p:nvPr/>
        </p:nvSpPr>
        <p:spPr>
          <a:xfrm>
            <a:off x="5791200" y="5943600"/>
            <a:ext cx="3352800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endParaRPr kumimoji="0" lang="nb-NO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ARDS-2017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(March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17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-19</a:t>
            </a:r>
            <a:r>
              <a:rPr kumimoji="0" lang="en-US" sz="1200" b="1" i="0" u="none" strike="noStrike" kern="1200" cap="none" spc="0" normalizeH="0" baseline="3000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th)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Baltimore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Martin Haraldsen, Norway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/>
            </a:pP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General practitioner </a:t>
            </a:r>
            <a:r>
              <a:rPr kumimoji="0" lang="nb-NO" sz="1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(GP)</a:t>
            </a:r>
          </a:p>
        </p:txBody>
      </p:sp>
      <p:sp>
        <p:nvSpPr>
          <p:cNvPr id="8" name="Right Arrow Callout 7"/>
          <p:cNvSpPr/>
          <p:nvPr/>
        </p:nvSpPr>
        <p:spPr>
          <a:xfrm>
            <a:off x="228600" y="1752600"/>
            <a:ext cx="1752600" cy="914400"/>
          </a:xfrm>
          <a:prstGeom prst="rightArrowCallout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DRUG</a:t>
            </a:r>
          </a:p>
          <a:p>
            <a:pPr algn="ctr"/>
            <a:r>
              <a:rPr lang="en-US" b="1"/>
              <a:t>RELATED</a:t>
            </a:r>
          </a:p>
          <a:p>
            <a:pPr algn="ctr"/>
            <a:r>
              <a:rPr lang="en-US" b="1"/>
              <a:t>DEATHS</a:t>
            </a:r>
          </a:p>
        </p:txBody>
      </p:sp>
      <p:sp>
        <p:nvSpPr>
          <p:cNvPr id="9" name="Right Arrow Callout 8"/>
          <p:cNvSpPr/>
          <p:nvPr/>
        </p:nvSpPr>
        <p:spPr>
          <a:xfrm flipH="1">
            <a:off x="7696200" y="2133600"/>
            <a:ext cx="1447800" cy="914400"/>
          </a:xfrm>
          <a:prstGeom prst="rightArrowCallou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/>
              <a:t>PATIENTS on </a:t>
            </a:r>
          </a:p>
          <a:p>
            <a:pPr algn="ctr"/>
            <a:r>
              <a:rPr lang="en-US" sz="1400" b="1"/>
              <a:t>MAT</a:t>
            </a:r>
          </a:p>
        </p:txBody>
      </p:sp>
    </p:spTree>
    <p:extLst>
      <p:ext uri="{BB962C8B-B14F-4D97-AF65-F5344CB8AC3E}">
        <p14:creationId xmlns:p14="http://schemas.microsoft.com/office/powerpoint/2010/main" val="2463890422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00742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4926726-32CC-4084-A16F-4C46483277BA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3999" cy="6858000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/>
          </a:p>
          <a:p>
            <a:pPr algn="ctr"/>
            <a:endParaRPr lang="en-US" sz="3200" b="1"/>
          </a:p>
          <a:p>
            <a:pPr algn="ctr"/>
            <a:endParaRPr lang="en-US" sz="3200" b="1"/>
          </a:p>
          <a:p>
            <a:pPr algn="ctr"/>
            <a:endParaRPr lang="en-US" sz="3200" b="1"/>
          </a:p>
          <a:p>
            <a:pPr algn="ctr"/>
            <a:endParaRPr lang="en-US" sz="3200" b="1"/>
          </a:p>
          <a:p>
            <a:pPr algn="ctr"/>
            <a:endParaRPr lang="en-US" sz="3200" b="1"/>
          </a:p>
          <a:p>
            <a:pPr algn="ctr"/>
            <a:endParaRPr lang="en-US" sz="3200" b="1"/>
          </a:p>
          <a:p>
            <a:pPr algn="ctr"/>
            <a:endParaRPr lang="en-US" sz="3200" b="1"/>
          </a:p>
          <a:p>
            <a:pPr algn="ctr"/>
            <a:endParaRPr lang="en-US" sz="3200" b="1"/>
          </a:p>
          <a:p>
            <a:pPr algn="ctr"/>
            <a:endParaRPr lang="en-US" sz="3200" b="1"/>
          </a:p>
          <a:p>
            <a:pPr algn="ctr"/>
            <a:r>
              <a:rPr lang="en-US" sz="3200" b="1"/>
              <a:t>Telemedicine is a two-way, real-time interactive </a:t>
            </a:r>
          </a:p>
          <a:p>
            <a:pPr algn="ctr"/>
            <a:r>
              <a:rPr lang="en-US" sz="3200" b="1"/>
              <a:t>video-audio communication for the purpose of evaluation, diagnosis, consultation, or treatment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816" y="1"/>
            <a:ext cx="7410995" cy="48496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14400" y="0"/>
            <a:ext cx="7405271" cy="48006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266013356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NW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29600" y="0"/>
            <a:ext cx="914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NE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SW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229600" y="5943600"/>
            <a:ext cx="914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SE</a:t>
            </a:r>
          </a:p>
        </p:txBody>
      </p:sp>
      <p:sp>
        <p:nvSpPr>
          <p:cNvPr id="29" name="Left-Right Arrow 28"/>
          <p:cNvSpPr/>
          <p:nvPr/>
        </p:nvSpPr>
        <p:spPr>
          <a:xfrm>
            <a:off x="1219200" y="0"/>
            <a:ext cx="6705600" cy="4846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Geographically Distributed Medical Practices”</a:t>
            </a:r>
          </a:p>
        </p:txBody>
      </p:sp>
      <p:sp>
        <p:nvSpPr>
          <p:cNvPr id="30" name="Left-Right Arrow 29"/>
          <p:cNvSpPr/>
          <p:nvPr/>
        </p:nvSpPr>
        <p:spPr>
          <a:xfrm>
            <a:off x="1295400" y="6373368"/>
            <a:ext cx="6705600" cy="4846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Geographically Distributed  Medical Practices</a:t>
            </a:r>
          </a:p>
        </p:txBody>
      </p:sp>
      <p:sp>
        <p:nvSpPr>
          <p:cNvPr id="31" name="Left-Right Arrow 30"/>
          <p:cNvSpPr/>
          <p:nvPr/>
        </p:nvSpPr>
        <p:spPr>
          <a:xfrm rot="16200000">
            <a:off x="-2119884" y="3186684"/>
            <a:ext cx="4724400" cy="4846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Geographically Distributed Medical  Practices</a:t>
            </a:r>
          </a:p>
        </p:txBody>
      </p:sp>
      <p:sp>
        <p:nvSpPr>
          <p:cNvPr id="32" name="Left-Right Arrow 31"/>
          <p:cNvSpPr/>
          <p:nvPr/>
        </p:nvSpPr>
        <p:spPr>
          <a:xfrm rot="5400000">
            <a:off x="6539484" y="3186684"/>
            <a:ext cx="4724400" cy="4846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Geographically Distributed Medical Practices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19200" y="603885"/>
            <a:ext cx="6705601" cy="62103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1"/>
                </a:solidFill>
              </a:rPr>
              <a:t>HOWARD UNIVERSITY “</a:t>
            </a:r>
            <a:r>
              <a:rPr lang="en-US" sz="1400" b="1" u="sng">
                <a:solidFill>
                  <a:schemeClr val="bg1"/>
                </a:solidFill>
              </a:rPr>
              <a:t>URBAN HEALTH INITIATIVE</a:t>
            </a:r>
            <a:r>
              <a:rPr lang="en-US" sz="1400" b="1">
                <a:solidFill>
                  <a:schemeClr val="bg1"/>
                </a:solidFill>
              </a:rPr>
              <a:t>” TELE-MEDICINE VIRTUAL 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PATIENT-CENTERED BEHAVIORAL HEALTH HOME NETWORK:</a:t>
            </a:r>
          </a:p>
          <a:p>
            <a:pPr algn="ctr"/>
            <a:r>
              <a:rPr lang="en-US" sz="1400" b="1">
                <a:solidFill>
                  <a:schemeClr val="bg1"/>
                </a:solidFill>
              </a:rPr>
              <a:t>For MAT of OPIOID DEPENDENT PATIENTS &amp; FAMILIES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5054930" y="3581400"/>
            <a:ext cx="431470" cy="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607130" y="3581400"/>
            <a:ext cx="431470" cy="0"/>
          </a:xfrm>
          <a:prstGeom prst="straightConnector1">
            <a:avLst/>
          </a:prstGeom>
          <a:ln w="381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Diagram 36"/>
          <p:cNvGraphicFramePr/>
          <p:nvPr/>
        </p:nvGraphicFramePr>
        <p:xfrm>
          <a:off x="737690" y="1353994"/>
          <a:ext cx="7491910" cy="4805506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38" name="Oval 37"/>
          <p:cNvSpPr/>
          <p:nvPr/>
        </p:nvSpPr>
        <p:spPr>
          <a:xfrm>
            <a:off x="609740" y="3683761"/>
            <a:ext cx="255896" cy="381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09742" y="2566920"/>
            <a:ext cx="255896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609740" y="2950777"/>
            <a:ext cx="255896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2" name="Oval 41"/>
          <p:cNvSpPr/>
          <p:nvPr/>
        </p:nvSpPr>
        <p:spPr>
          <a:xfrm>
            <a:off x="609740" y="3302761"/>
            <a:ext cx="255896" cy="381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4401" y="2595936"/>
            <a:ext cx="1078172" cy="3548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PSYCHIATRY</a:t>
            </a:r>
          </a:p>
        </p:txBody>
      </p:sp>
      <p:sp>
        <p:nvSpPr>
          <p:cNvPr id="45" name="Rectangle 44"/>
          <p:cNvSpPr/>
          <p:nvPr/>
        </p:nvSpPr>
        <p:spPr>
          <a:xfrm>
            <a:off x="914401" y="2947920"/>
            <a:ext cx="1078172" cy="3548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SUD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914401" y="3302761"/>
            <a:ext cx="1078172" cy="3548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SOCIAL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WORKER</a:t>
            </a:r>
          </a:p>
        </p:txBody>
      </p:sp>
      <p:sp>
        <p:nvSpPr>
          <p:cNvPr id="47" name="Rectangle 46"/>
          <p:cNvSpPr/>
          <p:nvPr/>
        </p:nvSpPr>
        <p:spPr>
          <a:xfrm>
            <a:off x="914401" y="3657602"/>
            <a:ext cx="1078172" cy="3548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INFECTIOUS</a:t>
            </a:r>
          </a:p>
          <a:p>
            <a:pPr algn="ctr"/>
            <a:r>
              <a:rPr lang="en-US" sz="1200">
                <a:solidFill>
                  <a:schemeClr val="tx1"/>
                </a:solidFill>
              </a:rPr>
              <a:t>DISEASE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914400" y="4012443"/>
            <a:ext cx="1078173" cy="3548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COMMUNITY NAVIGATORS</a:t>
            </a:r>
          </a:p>
        </p:txBody>
      </p:sp>
      <p:sp>
        <p:nvSpPr>
          <p:cNvPr id="51" name="Action Button: Home 50">
            <a:hlinkClick action="ppaction://hlinkshowjump?jump=firstslide" highlightClick="1"/>
          </p:cNvPr>
          <p:cNvSpPr/>
          <p:nvPr/>
        </p:nvSpPr>
        <p:spPr>
          <a:xfrm>
            <a:off x="609741" y="4064761"/>
            <a:ext cx="255895" cy="302523"/>
          </a:xfrm>
          <a:prstGeom prst="actionButtonHome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ction Button: Home 53">
            <a:hlinkClick action="ppaction://hlinkshowjump?jump=firstslide" highlightClick="1"/>
          </p:cNvPr>
          <p:cNvSpPr/>
          <p:nvPr/>
        </p:nvSpPr>
        <p:spPr>
          <a:xfrm>
            <a:off x="2940948" y="3683761"/>
            <a:ext cx="444121" cy="607323"/>
          </a:xfrm>
          <a:prstGeom prst="actionButtonHome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393407" y="5792338"/>
            <a:ext cx="255896" cy="381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2" name="Oval 61"/>
          <p:cNvSpPr/>
          <p:nvPr/>
        </p:nvSpPr>
        <p:spPr>
          <a:xfrm>
            <a:off x="2481333" y="5713861"/>
            <a:ext cx="255896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3" name="Oval 62"/>
          <p:cNvSpPr/>
          <p:nvPr/>
        </p:nvSpPr>
        <p:spPr>
          <a:xfrm>
            <a:off x="4472770" y="2185920"/>
            <a:ext cx="255896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64" name="Oval 63"/>
          <p:cNvSpPr/>
          <p:nvPr/>
        </p:nvSpPr>
        <p:spPr>
          <a:xfrm>
            <a:off x="6080361" y="5792338"/>
            <a:ext cx="255896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5" name="Oval 64"/>
          <p:cNvSpPr/>
          <p:nvPr/>
        </p:nvSpPr>
        <p:spPr>
          <a:xfrm>
            <a:off x="2120520" y="5713861"/>
            <a:ext cx="255896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6" name="Oval 65"/>
          <p:cNvSpPr/>
          <p:nvPr/>
        </p:nvSpPr>
        <p:spPr>
          <a:xfrm>
            <a:off x="3864242" y="2189916"/>
            <a:ext cx="255896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609740" y="2214936"/>
            <a:ext cx="255896" cy="381000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14400" y="2241095"/>
            <a:ext cx="1078172" cy="3548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PRIMARY CARE</a:t>
            </a:r>
          </a:p>
        </p:txBody>
      </p:sp>
      <p:sp>
        <p:nvSpPr>
          <p:cNvPr id="69" name="Oval 68"/>
          <p:cNvSpPr/>
          <p:nvPr/>
        </p:nvSpPr>
        <p:spPr>
          <a:xfrm>
            <a:off x="4762501" y="2185920"/>
            <a:ext cx="255896" cy="381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70" name="Oval 69"/>
          <p:cNvSpPr/>
          <p:nvPr/>
        </p:nvSpPr>
        <p:spPr>
          <a:xfrm>
            <a:off x="5054930" y="2189916"/>
            <a:ext cx="255896" cy="381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71" name="Oval 70"/>
          <p:cNvSpPr/>
          <p:nvPr/>
        </p:nvSpPr>
        <p:spPr>
          <a:xfrm>
            <a:off x="6702756" y="5791200"/>
            <a:ext cx="255896" cy="381000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000" b="1">
              <a:solidFill>
                <a:schemeClr val="tx1"/>
              </a:solidFill>
            </a:endParaRPr>
          </a:p>
        </p:txBody>
      </p:sp>
      <p:sp>
        <p:nvSpPr>
          <p:cNvPr id="73" name="Action Button: Home 72">
            <a:hlinkClick action="ppaction://hlinkshowjump?jump=firstslide" highlightClick="1"/>
          </p:cNvPr>
          <p:cNvSpPr/>
          <p:nvPr/>
        </p:nvSpPr>
        <p:spPr>
          <a:xfrm>
            <a:off x="4284545" y="5268036"/>
            <a:ext cx="444121" cy="607323"/>
          </a:xfrm>
          <a:prstGeom prst="actionButtonHome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ction Button: Home 73">
            <a:hlinkClick action="ppaction://hlinkshowjump?jump=firstslide" highlightClick="1"/>
          </p:cNvPr>
          <p:cNvSpPr/>
          <p:nvPr/>
        </p:nvSpPr>
        <p:spPr>
          <a:xfrm>
            <a:off x="5486399" y="3657602"/>
            <a:ext cx="444121" cy="607323"/>
          </a:xfrm>
          <a:prstGeom prst="actionButtonHome">
            <a:avLst/>
          </a:prstGeom>
          <a:solidFill>
            <a:srgbClr val="7030A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3864242" y="2773357"/>
            <a:ext cx="1190688" cy="2494679"/>
          </a:xfrm>
          <a:prstGeom prst="rect">
            <a:avLst/>
          </a:prstGeom>
          <a:noFill/>
        </p:spPr>
      </p:pic>
      <p:pic>
        <p:nvPicPr>
          <p:cNvPr id="75" name="Picture 4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864242" y="2812453"/>
            <a:ext cx="1190688" cy="73612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44" name="Oval 43"/>
          <p:cNvSpPr/>
          <p:nvPr/>
        </p:nvSpPr>
        <p:spPr>
          <a:xfrm>
            <a:off x="4156597" y="2185920"/>
            <a:ext cx="255896" cy="381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21703" y="1845604"/>
            <a:ext cx="1070870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en-US" b="1" u="sng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52" name="Rectangle 51"/>
          <p:cNvSpPr/>
          <p:nvPr/>
        </p:nvSpPr>
        <p:spPr>
          <a:xfrm>
            <a:off x="3748870" y="6173338"/>
            <a:ext cx="1447800" cy="31268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>
                <a:solidFill>
                  <a:schemeClr val="bg1"/>
                </a:solidFill>
              </a:rPr>
              <a:t>Edwin C. Chapman, MD, PC           ©2015</a:t>
            </a:r>
          </a:p>
        </p:txBody>
      </p:sp>
    </p:spTree>
    <p:extLst>
      <p:ext uri="{BB962C8B-B14F-4D97-AF65-F5344CB8AC3E}">
        <p14:creationId xmlns:p14="http://schemas.microsoft.com/office/powerpoint/2010/main" val="614195162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Left-Right Arrow 4"/>
          <p:cNvSpPr/>
          <p:nvPr/>
        </p:nvSpPr>
        <p:spPr>
          <a:xfrm>
            <a:off x="533400" y="0"/>
            <a:ext cx="7924800" cy="914400"/>
          </a:xfrm>
          <a:prstGeom prst="left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Tele-Medicine Augmented Care Coordination</a:t>
            </a: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4" name="Quad Arrow 13"/>
          <p:cNvSpPr/>
          <p:nvPr/>
        </p:nvSpPr>
        <p:spPr>
          <a:xfrm>
            <a:off x="2819400" y="3124200"/>
            <a:ext cx="3200400" cy="2133600"/>
          </a:xfrm>
          <a:prstGeom prst="quad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1" y="990600"/>
            <a:ext cx="1143000" cy="1066800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191000" y="5334000"/>
            <a:ext cx="501491" cy="685800"/>
          </a:xfrm>
          <a:prstGeom prst="rect">
            <a:avLst/>
          </a:prstGeom>
          <a:noFill/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191000" y="3871496"/>
            <a:ext cx="457200" cy="77670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5784" name="Picture 8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53000" y="3124200"/>
            <a:ext cx="533400" cy="685800"/>
          </a:xfrm>
          <a:prstGeom prst="rect">
            <a:avLst/>
          </a:prstGeom>
          <a:noFill/>
        </p:spPr>
      </p:pic>
      <p:pic>
        <p:nvPicPr>
          <p:cNvPr id="75785" name="Picture 9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361563" y="4800600"/>
            <a:ext cx="505777" cy="685800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>
          <a:xfrm>
            <a:off x="5715000" y="6477000"/>
            <a:ext cx="1295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>
                <a:solidFill>
                  <a:schemeClr val="bg2">
                    <a:lumMod val="75000"/>
                  </a:schemeClr>
                </a:solidFill>
              </a:rPr>
              <a:t>Edwin C. Chapman, MD</a:t>
            </a:r>
          </a:p>
          <a:p>
            <a:r>
              <a:rPr lang="en-US" sz="800">
                <a:solidFill>
                  <a:schemeClr val="bg2">
                    <a:lumMod val="75000"/>
                  </a:schemeClr>
                </a:solidFill>
              </a:rPr>
              <a:t>MHDG ©2017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200400" y="4038600"/>
            <a:ext cx="9906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PRECISION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724400" y="4038600"/>
            <a:ext cx="914400" cy="304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MEDICINE</a:t>
            </a:r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4953000" y="4572000"/>
            <a:ext cx="533400" cy="685800"/>
          </a:xfrm>
          <a:prstGeom prst="rect">
            <a:avLst/>
          </a:prstGeom>
          <a:noFill/>
        </p:spPr>
      </p:pic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352800" y="3048000"/>
            <a:ext cx="544949" cy="740483"/>
          </a:xfrm>
          <a:prstGeom prst="rect">
            <a:avLst/>
          </a:prstGeom>
          <a:noFill/>
        </p:spPr>
      </p:pic>
      <p:pic>
        <p:nvPicPr>
          <p:cNvPr id="55" name="Picture 5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4191000" y="2133600"/>
            <a:ext cx="457200" cy="896796"/>
          </a:xfrm>
          <a:prstGeom prst="rect">
            <a:avLst/>
          </a:prstGeom>
          <a:noFill/>
        </p:spPr>
      </p:pic>
      <p:sp>
        <p:nvSpPr>
          <p:cNvPr id="41" name="Rectangle 40"/>
          <p:cNvSpPr/>
          <p:nvPr/>
        </p:nvSpPr>
        <p:spPr>
          <a:xfrm>
            <a:off x="3352800" y="3733800"/>
            <a:ext cx="5334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MD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352800" y="5486400"/>
            <a:ext cx="5334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SW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191000" y="6019800"/>
            <a:ext cx="5334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MD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191000" y="4648200"/>
            <a:ext cx="5334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 MD</a:t>
            </a:r>
          </a:p>
        </p:txBody>
      </p:sp>
      <p:sp>
        <p:nvSpPr>
          <p:cNvPr id="58" name="Rectangle 57"/>
          <p:cNvSpPr/>
          <p:nvPr/>
        </p:nvSpPr>
        <p:spPr>
          <a:xfrm>
            <a:off x="4953000" y="5257800"/>
            <a:ext cx="5334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MD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953000" y="3733800"/>
            <a:ext cx="5334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PSY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191000" y="2895600"/>
            <a:ext cx="457200" cy="2286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NP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124200" y="6324600"/>
            <a:ext cx="2559452" cy="5334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tx1"/>
                </a:solidFill>
              </a:rPr>
              <a:t>INTERDISCIPLINARY, VIRTUAL,</a:t>
            </a:r>
          </a:p>
          <a:p>
            <a:pPr algn="ctr"/>
            <a:r>
              <a:rPr lang="en-US" sz="1200" b="1">
                <a:solidFill>
                  <a:schemeClr val="tx1"/>
                </a:solidFill>
              </a:rPr>
              <a:t>MULTISITE PRACTICE</a:t>
            </a:r>
          </a:p>
        </p:txBody>
      </p:sp>
      <p:sp>
        <p:nvSpPr>
          <p:cNvPr id="69" name="Oval 68"/>
          <p:cNvSpPr/>
          <p:nvPr/>
        </p:nvSpPr>
        <p:spPr>
          <a:xfrm>
            <a:off x="3733800" y="1524000"/>
            <a:ext cx="1143000" cy="533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chemeClr val="bg1"/>
                </a:solidFill>
              </a:rPr>
              <a:t>OUR TARGET PATIENT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228600" y="1245386"/>
            <a:ext cx="3076575" cy="2812264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457200" y="4352925"/>
            <a:ext cx="2333625" cy="25050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5410200" y="1143000"/>
            <a:ext cx="3505200" cy="280987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29" name="Rectangle 28"/>
          <p:cNvSpPr/>
          <p:nvPr/>
        </p:nvSpPr>
        <p:spPr>
          <a:xfrm>
            <a:off x="3361563" y="3527818"/>
            <a:ext cx="533400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SITE #2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191000" y="5776496"/>
            <a:ext cx="533400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SITE #5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191000" y="4396204"/>
            <a:ext cx="533400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SITE #1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152900" y="2667000"/>
            <a:ext cx="533400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SITE #3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962525" y="5067300"/>
            <a:ext cx="533400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>
                <a:solidFill>
                  <a:schemeClr val="bg1"/>
                </a:solidFill>
              </a:rPr>
              <a:t>SITE #4</a:t>
            </a:r>
          </a:p>
        </p:txBody>
      </p:sp>
      <p:sp>
        <p:nvSpPr>
          <p:cNvPr id="2" name="Oval 1"/>
          <p:cNvSpPr/>
          <p:nvPr/>
        </p:nvSpPr>
        <p:spPr>
          <a:xfrm>
            <a:off x="5448300" y="784783"/>
            <a:ext cx="3543299" cy="31680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VIRTUAL PRACTICE MANAGEMENT</a:t>
            </a:r>
          </a:p>
        </p:txBody>
      </p:sp>
      <p:sp>
        <p:nvSpPr>
          <p:cNvPr id="37" name="Oval 36"/>
          <p:cNvSpPr/>
          <p:nvPr/>
        </p:nvSpPr>
        <p:spPr>
          <a:xfrm>
            <a:off x="38101" y="781887"/>
            <a:ext cx="3543299" cy="31680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PHARMACO-</a:t>
            </a:r>
          </a:p>
          <a:p>
            <a:pPr algn="ctr"/>
            <a:r>
              <a:rPr lang="en-US" sz="2800"/>
              <a:t>GENOMIC</a:t>
            </a:r>
          </a:p>
          <a:p>
            <a:pPr algn="ctr"/>
            <a:r>
              <a:rPr lang="en-US" sz="2800"/>
              <a:t>“PRECISION CARE”</a:t>
            </a:r>
          </a:p>
        </p:txBody>
      </p:sp>
      <p:sp>
        <p:nvSpPr>
          <p:cNvPr id="39" name="Oval 38"/>
          <p:cNvSpPr/>
          <p:nvPr/>
        </p:nvSpPr>
        <p:spPr>
          <a:xfrm>
            <a:off x="0" y="3689908"/>
            <a:ext cx="3543299" cy="31680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DATA</a:t>
            </a:r>
          </a:p>
          <a:p>
            <a:pPr algn="ctr"/>
            <a:r>
              <a:rPr lang="en-US" sz="2800"/>
              <a:t>COLLECTION</a:t>
            </a:r>
          </a:p>
        </p:txBody>
      </p:sp>
      <p:sp>
        <p:nvSpPr>
          <p:cNvPr id="40" name="Oval 39"/>
          <p:cNvSpPr/>
          <p:nvPr/>
        </p:nvSpPr>
        <p:spPr>
          <a:xfrm>
            <a:off x="2632276" y="2209843"/>
            <a:ext cx="3543299" cy="405777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OFFICE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BASED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DIRECT PATIENT</a:t>
            </a:r>
          </a:p>
          <a:p>
            <a:pPr algn="ctr"/>
            <a:r>
              <a:rPr lang="en-US" sz="4400">
                <a:solidFill>
                  <a:schemeClr val="bg1"/>
                </a:solidFill>
              </a:rPr>
              <a:t>CARE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" y="0"/>
            <a:ext cx="9143999" cy="898410"/>
          </a:xfrm>
          <a:prstGeom prst="rect">
            <a:avLst/>
          </a:prstGeom>
          <a:ln w="28575">
            <a:solidFill>
              <a:srgbClr val="FFC000"/>
            </a:solidFill>
          </a:ln>
        </p:spPr>
      </p:pic>
      <p:sp>
        <p:nvSpPr>
          <p:cNvPr id="48" name="Cloud Callout 56"/>
          <p:cNvSpPr/>
          <p:nvPr/>
        </p:nvSpPr>
        <p:spPr>
          <a:xfrm>
            <a:off x="0" y="914400"/>
            <a:ext cx="9090223" cy="3479521"/>
          </a:xfrm>
          <a:prstGeom prst="cloudCallout">
            <a:avLst>
              <a:gd name="adj1" fmla="val -19533"/>
              <a:gd name="adj2" fmla="val 735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2">
                    <a:lumMod val="75000"/>
                  </a:schemeClr>
                </a:solidFill>
              </a:rPr>
              <a:t>CLOUD BASED </a:t>
            </a:r>
          </a:p>
          <a:p>
            <a:pPr algn="ctr"/>
            <a:r>
              <a:rPr lang="en-US" sz="4000" b="1">
                <a:solidFill>
                  <a:schemeClr val="tx2">
                    <a:lumMod val="75000"/>
                  </a:schemeClr>
                </a:solidFill>
              </a:rPr>
              <a:t>VIRTUAL CARE </a:t>
            </a:r>
          </a:p>
          <a:p>
            <a:pPr algn="ctr"/>
            <a:r>
              <a:rPr lang="en-US" sz="4000" b="1">
                <a:solidFill>
                  <a:schemeClr val="tx2">
                    <a:lumMod val="75000"/>
                  </a:schemeClr>
                </a:solidFill>
              </a:rPr>
              <a:t>WHEREEVER YOU ARE!!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15"/>
          <a:stretch>
            <a:fillRect/>
          </a:stretch>
        </p:blipFill>
        <p:spPr bwMode="auto">
          <a:xfrm>
            <a:off x="6324600" y="4038601"/>
            <a:ext cx="2057400" cy="26096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</a:ln>
        </p:spPr>
      </p:pic>
      <p:sp>
        <p:nvSpPr>
          <p:cNvPr id="62" name="Rectangle 61"/>
          <p:cNvSpPr/>
          <p:nvPr/>
        </p:nvSpPr>
        <p:spPr>
          <a:xfrm>
            <a:off x="6324600" y="4038600"/>
            <a:ext cx="20574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MHDG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VIRTUAL  &amp; ONSITE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PRIMARY CARE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SUPPORT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to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ALL 3 DC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METHADONE CLINICS </a:t>
            </a:r>
          </a:p>
        </p:txBody>
      </p:sp>
      <p:sp>
        <p:nvSpPr>
          <p:cNvPr id="63" name="Oval 62"/>
          <p:cNvSpPr/>
          <p:nvPr/>
        </p:nvSpPr>
        <p:spPr>
          <a:xfrm>
            <a:off x="5600701" y="3689908"/>
            <a:ext cx="3543299" cy="316809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DC</a:t>
            </a:r>
          </a:p>
          <a:p>
            <a:pPr algn="ctr"/>
            <a:r>
              <a:rPr lang="en-US" sz="2800"/>
              <a:t>OPIOID</a:t>
            </a:r>
          </a:p>
          <a:p>
            <a:pPr algn="ctr"/>
            <a:r>
              <a:rPr lang="en-US" sz="2800"/>
              <a:t>TREATMENT</a:t>
            </a:r>
          </a:p>
          <a:p>
            <a:pPr algn="ctr"/>
            <a:r>
              <a:rPr lang="en-US" sz="2800"/>
              <a:t>SYSTEM </a:t>
            </a:r>
          </a:p>
          <a:p>
            <a:pPr algn="ctr"/>
            <a:r>
              <a:rPr lang="en-US" sz="2800"/>
              <a:t>(DOTS)</a:t>
            </a:r>
          </a:p>
        </p:txBody>
      </p:sp>
    </p:spTree>
    <p:extLst>
      <p:ext uri="{BB962C8B-B14F-4D97-AF65-F5344CB8AC3E}">
        <p14:creationId xmlns:p14="http://schemas.microsoft.com/office/powerpoint/2010/main" val="1525050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3" nodeType="clickEffect"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2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grpId="1" nodeType="clickEffect"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xit" presetSubtype="0" fill="hold" grpId="0" nodeType="clickEffect"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6" nodeType="clickEffect"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5" nodeType="clickEffect"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4" nodeType="clickEffect"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7" grpId="1"/>
      <p:bldP spid="39" grpId="2"/>
      <p:bldP spid="40" grpId="3"/>
      <p:bldP spid="48" grpId="4"/>
      <p:bldP spid="62" grpId="5"/>
      <p:bldP spid="63" grpId="6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28800" y="4763"/>
            <a:ext cx="5486400" cy="6848475"/>
          </a:xfrm>
          <a:prstGeom prst="rect">
            <a:avLst/>
          </a:prstGeom>
          <a:noFill/>
          <a:ln w="9525">
            <a:noFill/>
            <a:miter lim="800000"/>
          </a:ln>
        </p:spPr>
      </p:pic>
      <p:cxnSp>
        <p:nvCxnSpPr>
          <p:cNvPr id="3" name="Straight Connector 2"/>
          <p:cNvCxnSpPr/>
          <p:nvPr/>
        </p:nvCxnSpPr>
        <p:spPr>
          <a:xfrm>
            <a:off x="3810000" y="762000"/>
            <a:ext cx="304800" cy="52578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569019" y="3487897"/>
            <a:ext cx="670560" cy="32512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WARD 7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495800" y="4495800"/>
            <a:ext cx="670560" cy="32512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WARD 8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-2509839" y="2514601"/>
            <a:ext cx="6848477" cy="18288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MEDICAID PATIENTS</a:t>
            </a:r>
          </a:p>
        </p:txBody>
      </p:sp>
      <p:sp>
        <p:nvSpPr>
          <p:cNvPr id="11" name="Line Callout 2 10"/>
          <p:cNvSpPr/>
          <p:nvPr/>
        </p:nvSpPr>
        <p:spPr>
          <a:xfrm>
            <a:off x="5406786" y="5562600"/>
            <a:ext cx="1330658" cy="3260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6435"/>
              <a:gd name="adj6" fmla="val -64288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WINGATE</a:t>
            </a:r>
          </a:p>
        </p:txBody>
      </p:sp>
      <p:sp>
        <p:nvSpPr>
          <p:cNvPr id="13" name="Rounded Rectangle 7"/>
          <p:cNvSpPr/>
          <p:nvPr/>
        </p:nvSpPr>
        <p:spPr>
          <a:xfrm>
            <a:off x="4160520" y="1762602"/>
            <a:ext cx="670560" cy="32512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WARD 4</a:t>
            </a:r>
          </a:p>
        </p:txBody>
      </p:sp>
      <p:sp>
        <p:nvSpPr>
          <p:cNvPr id="14" name="Rounded Rectangle 8"/>
          <p:cNvSpPr/>
          <p:nvPr/>
        </p:nvSpPr>
        <p:spPr>
          <a:xfrm>
            <a:off x="5029200" y="2438400"/>
            <a:ext cx="670560" cy="325120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/>
              <a:t>WARD 5</a:t>
            </a: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124200" y="1676400"/>
          <a:ext cx="3276600" cy="2961798"/>
        </p:xfrm>
        <a:graphic>
          <a:graphicData uri="http://schemas.openxmlformats.org/drawingml/2006/diagram">
            <dgm:relIds xmlns:dgm="http://schemas.openxmlformats.org/drawingml/2006/diagram" r:dm="rId5" r:lo="rId6" r:qs="rId7" r:cs="rId8"/>
          </a:graphicData>
        </a:graphic>
      </p:graphicFrame>
      <p:sp>
        <p:nvSpPr>
          <p:cNvPr id="15" name="Rectangle 14"/>
          <p:cNvSpPr/>
          <p:nvPr/>
        </p:nvSpPr>
        <p:spPr>
          <a:xfrm>
            <a:off x="4930942" y="688182"/>
            <a:ext cx="1828800" cy="685800"/>
          </a:xfrm>
          <a:prstGeom prst="rec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EAST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986208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Slide Number Placeholder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005A0E00-8D9D-40DA-A723-933B7D399EDD}" type="slidenum">
              <a:rPr lang="en-US" altLang="en-US"/>
              <a:t>35</a:t>
            </a:fld>
          </a:p>
        </p:txBody>
      </p:sp>
      <p:sp>
        <p:nvSpPr>
          <p:cNvPr id="7" name="Rectangle 6">
            <a:extLst/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88331" y="287338"/>
            <a:ext cx="5367338" cy="62833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67A605-C6B2-43A9-9509-5E64A9071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2795724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"/>
          <p:cNvSpPr/>
          <p:nvPr/>
        </p:nvSpPr>
        <p:spPr>
          <a:xfrm rot="16200000">
            <a:off x="1143000" y="-1143000"/>
            <a:ext cx="6858000" cy="914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83925" y="0"/>
            <a:ext cx="5736075" cy="6858001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5-Point Star 3"/>
          <p:cNvSpPr/>
          <p:nvPr/>
        </p:nvSpPr>
        <p:spPr>
          <a:xfrm>
            <a:off x="5281684" y="2729552"/>
            <a:ext cx="286603" cy="232012"/>
          </a:xfrm>
          <a:prstGeom prst="star5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826758" y="2342866"/>
            <a:ext cx="286603" cy="23201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5147481" y="4301319"/>
            <a:ext cx="286603" cy="23201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2 7"/>
          <p:cNvSpPr/>
          <p:nvPr/>
        </p:nvSpPr>
        <p:spPr>
          <a:xfrm>
            <a:off x="6366680" y="1327629"/>
            <a:ext cx="893929" cy="3260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40226"/>
              <a:gd name="adj6" fmla="val -152956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HUH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6519080" y="2342866"/>
            <a:ext cx="1087064" cy="3260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932"/>
              <a:gd name="adj6" fmla="val -91425"/>
            </a:avLst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CHAPMAN, PC</a:t>
            </a:r>
          </a:p>
        </p:txBody>
      </p:sp>
      <p:sp>
        <p:nvSpPr>
          <p:cNvPr id="10" name="Line Callout 2 9"/>
          <p:cNvSpPr/>
          <p:nvPr/>
        </p:nvSpPr>
        <p:spPr>
          <a:xfrm>
            <a:off x="5486400" y="4724400"/>
            <a:ext cx="741529" cy="3260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7161"/>
              <a:gd name="adj6" fmla="val -25849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UMC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5791200" y="3200400"/>
            <a:ext cx="286603" cy="23201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Callout 2 11"/>
          <p:cNvSpPr/>
          <p:nvPr/>
        </p:nvSpPr>
        <p:spPr>
          <a:xfrm>
            <a:off x="6324600" y="3886200"/>
            <a:ext cx="1087064" cy="3260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8141"/>
              <a:gd name="adj6" fmla="val -36267"/>
            </a:avLst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School Based Health Center</a:t>
            </a:r>
          </a:p>
        </p:txBody>
      </p:sp>
      <p:sp>
        <p:nvSpPr>
          <p:cNvPr id="13" name="Line Callout 2 12"/>
          <p:cNvSpPr/>
          <p:nvPr/>
        </p:nvSpPr>
        <p:spPr>
          <a:xfrm flipH="1">
            <a:off x="2209800" y="2362200"/>
            <a:ext cx="1447800" cy="3810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965"/>
              <a:gd name="adj6" fmla="val -41727"/>
            </a:avLst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Homeless Shelter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905000" y="5562600"/>
            <a:ext cx="57150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191000" y="2286000"/>
            <a:ext cx="286603" cy="23201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Block Arc 16"/>
          <p:cNvSpPr/>
          <p:nvPr/>
        </p:nvSpPr>
        <p:spPr>
          <a:xfrm>
            <a:off x="609600" y="533400"/>
            <a:ext cx="7696200" cy="1295400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352800" y="609600"/>
            <a:ext cx="2514600" cy="2286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>
                <a:solidFill>
                  <a:srgbClr val="FFC000"/>
                </a:solidFill>
              </a:rPr>
              <a:t>E</a:t>
            </a:r>
            <a:r>
              <a:rPr lang="en-US">
                <a:solidFill>
                  <a:srgbClr val="FFFF00"/>
                </a:solidFill>
              </a:rPr>
              <a:t>L</a:t>
            </a:r>
            <a:r>
              <a:rPr lang="en-US">
                <a:solidFill>
                  <a:srgbClr val="00B050"/>
                </a:solidFill>
              </a:rPr>
              <a:t>E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>
                <a:solidFill>
                  <a:srgbClr val="00B0F0"/>
                </a:solidFill>
              </a:rPr>
              <a:t>I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>
                <a:solidFill>
                  <a:srgbClr val="7030A0"/>
                </a:solidFill>
              </a:rPr>
              <a:t>E</a:t>
            </a:r>
            <a:r>
              <a:rPr lang="en-US">
                <a:solidFill>
                  <a:srgbClr val="FF0000"/>
                </a:solidFill>
              </a:rPr>
              <a:t>O </a:t>
            </a:r>
            <a:r>
              <a:rPr lang="en-US">
                <a:solidFill>
                  <a:srgbClr val="FFC000"/>
                </a:solidFill>
              </a:rPr>
              <a:t> M</a:t>
            </a:r>
            <a:r>
              <a:rPr lang="en-US">
                <a:solidFill>
                  <a:srgbClr val="FFFF00"/>
                </a:solidFill>
              </a:rPr>
              <a:t>E</a:t>
            </a:r>
            <a:r>
              <a:rPr lang="en-US">
                <a:solidFill>
                  <a:srgbClr val="92D050"/>
                </a:solidFill>
              </a:rPr>
              <a:t>D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>
                <a:solidFill>
                  <a:srgbClr val="00B0F0"/>
                </a:solidFill>
              </a:rPr>
              <a:t>C</a:t>
            </a:r>
            <a:r>
              <a:rPr lang="en-US">
                <a:solidFill>
                  <a:srgbClr val="7030A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C000"/>
                </a:solidFill>
              </a:rPr>
              <a:t>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9" name="Isosceles Triangle 18"/>
          <p:cNvSpPr/>
          <p:nvPr/>
        </p:nvSpPr>
        <p:spPr>
          <a:xfrm rot="19953481">
            <a:off x="441807" y="942272"/>
            <a:ext cx="518616" cy="433348"/>
          </a:xfrm>
          <a:prstGeom prst="triangle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/>
          <p:cNvSpPr/>
          <p:nvPr/>
        </p:nvSpPr>
        <p:spPr>
          <a:xfrm rot="1535087">
            <a:off x="7983904" y="946658"/>
            <a:ext cx="518616" cy="433348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05000" y="0"/>
            <a:ext cx="5715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14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NW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29600" y="0"/>
            <a:ext cx="914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SW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29600" y="5943600"/>
            <a:ext cx="914400" cy="91440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</a:rPr>
              <a:t>SE</a:t>
            </a:r>
          </a:p>
        </p:txBody>
      </p:sp>
      <p:sp>
        <p:nvSpPr>
          <p:cNvPr id="27" name="Left-Right Arrow 26"/>
          <p:cNvSpPr/>
          <p:nvPr/>
        </p:nvSpPr>
        <p:spPr>
          <a:xfrm>
            <a:off x="1219200" y="0"/>
            <a:ext cx="6705600" cy="484632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Geographically Distributed Medical Practices”</a:t>
            </a:r>
          </a:p>
        </p:txBody>
      </p:sp>
      <p:sp>
        <p:nvSpPr>
          <p:cNvPr id="28" name="Left-Right Arrow 27"/>
          <p:cNvSpPr/>
          <p:nvPr/>
        </p:nvSpPr>
        <p:spPr>
          <a:xfrm>
            <a:off x="1295400" y="6373368"/>
            <a:ext cx="6705600" cy="484632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Geographically Distributed  Medical Practices</a:t>
            </a:r>
          </a:p>
        </p:txBody>
      </p:sp>
      <p:sp>
        <p:nvSpPr>
          <p:cNvPr id="29" name="Left-Right Arrow 28"/>
          <p:cNvSpPr/>
          <p:nvPr/>
        </p:nvSpPr>
        <p:spPr>
          <a:xfrm rot="16200000">
            <a:off x="-2119884" y="3186684"/>
            <a:ext cx="4724400" cy="484632"/>
          </a:xfrm>
          <a:prstGeom prst="left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Geographically Distributed Medical  Practices</a:t>
            </a:r>
          </a:p>
        </p:txBody>
      </p:sp>
      <p:sp>
        <p:nvSpPr>
          <p:cNvPr id="30" name="Left-Right Arrow 29"/>
          <p:cNvSpPr/>
          <p:nvPr/>
        </p:nvSpPr>
        <p:spPr>
          <a:xfrm rot="5400000">
            <a:off x="6539484" y="3186684"/>
            <a:ext cx="4724400" cy="4846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Geographically Distributed Medical Practices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81200" y="3352800"/>
            <a:ext cx="2590800" cy="2514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VIRTUAL HEALTH CARE using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r>
              <a:rPr lang="en-US">
                <a:solidFill>
                  <a:schemeClr val="tx1"/>
                </a:solidFill>
              </a:rPr>
              <a:t>and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CLOUD BASED MEDICAL RECORDS for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“PRECISION TREATMENT” </a:t>
            </a:r>
          </a:p>
          <a:p>
            <a:pPr algn="ctr"/>
            <a:endParaRPr lang="en-US">
              <a:solidFill>
                <a:schemeClr val="tx1"/>
              </a:solidFill>
            </a:endParaRPr>
          </a:p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Line Callout 2 31"/>
          <p:cNvSpPr/>
          <p:nvPr/>
        </p:nvSpPr>
        <p:spPr>
          <a:xfrm flipH="1">
            <a:off x="2286000" y="1295400"/>
            <a:ext cx="1447800" cy="3810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1261"/>
              <a:gd name="adj6" fmla="val -75895"/>
            </a:avLst>
          </a:prstGeom>
          <a:solidFill>
            <a:srgbClr val="7030A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1st Baptist Church</a:t>
            </a:r>
          </a:p>
          <a:p>
            <a:pPr algn="ctr"/>
            <a:r>
              <a:rPr lang="en-US" sz="1200">
                <a:solidFill>
                  <a:schemeClr val="bg1"/>
                </a:solidFill>
              </a:rPr>
              <a:t>Health Ministry</a:t>
            </a:r>
          </a:p>
        </p:txBody>
      </p:sp>
      <p:sp>
        <p:nvSpPr>
          <p:cNvPr id="33" name="5-Point Star 32"/>
          <p:cNvSpPr/>
          <p:nvPr/>
        </p:nvSpPr>
        <p:spPr>
          <a:xfrm>
            <a:off x="4724400" y="1600200"/>
            <a:ext cx="286603" cy="232012"/>
          </a:xfrm>
          <a:prstGeom prst="star5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1981200" y="4343400"/>
            <a:ext cx="2438400" cy="3048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T</a:t>
            </a:r>
            <a:r>
              <a:rPr lang="en-US">
                <a:solidFill>
                  <a:srgbClr val="FFC000"/>
                </a:solidFill>
              </a:rPr>
              <a:t>E</a:t>
            </a:r>
            <a:r>
              <a:rPr lang="en-US">
                <a:solidFill>
                  <a:srgbClr val="FFFF00"/>
                </a:solidFill>
              </a:rPr>
              <a:t>L</a:t>
            </a:r>
            <a:r>
              <a:rPr lang="en-US">
                <a:solidFill>
                  <a:srgbClr val="00B050"/>
                </a:solidFill>
              </a:rPr>
              <a:t>E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V</a:t>
            </a:r>
            <a:r>
              <a:rPr lang="en-US">
                <a:solidFill>
                  <a:srgbClr val="00B0F0"/>
                </a:solidFill>
              </a:rPr>
              <a:t>I</a:t>
            </a:r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>
                <a:solidFill>
                  <a:srgbClr val="7030A0"/>
                </a:solidFill>
              </a:rPr>
              <a:t>E</a:t>
            </a:r>
            <a:r>
              <a:rPr lang="en-US">
                <a:solidFill>
                  <a:srgbClr val="FF0000"/>
                </a:solidFill>
              </a:rPr>
              <a:t>O </a:t>
            </a:r>
            <a:r>
              <a:rPr lang="en-US">
                <a:solidFill>
                  <a:srgbClr val="FFC000"/>
                </a:solidFill>
              </a:rPr>
              <a:t> M</a:t>
            </a:r>
            <a:r>
              <a:rPr lang="en-US">
                <a:solidFill>
                  <a:srgbClr val="FFFF00"/>
                </a:solidFill>
              </a:rPr>
              <a:t>E</a:t>
            </a:r>
            <a:r>
              <a:rPr lang="en-US">
                <a:solidFill>
                  <a:srgbClr val="92D050"/>
                </a:solidFill>
              </a:rPr>
              <a:t>D</a:t>
            </a:r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I</a:t>
            </a:r>
            <a:r>
              <a:rPr lang="en-US">
                <a:solidFill>
                  <a:srgbClr val="00B0F0"/>
                </a:solidFill>
              </a:rPr>
              <a:t>C</a:t>
            </a:r>
            <a:r>
              <a:rPr lang="en-US">
                <a:solidFill>
                  <a:srgbClr val="7030A0"/>
                </a:solidFill>
              </a:rPr>
              <a:t>I</a:t>
            </a:r>
            <a:r>
              <a:rPr lang="en-US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C000"/>
                </a:solidFill>
              </a:rPr>
              <a:t>E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7" name="Arc 36"/>
          <p:cNvSpPr/>
          <p:nvPr/>
        </p:nvSpPr>
        <p:spPr>
          <a:xfrm rot="10525833" flipH="1" flipV="1">
            <a:off x="4568882" y="2671128"/>
            <a:ext cx="1056434" cy="2056747"/>
          </a:xfrm>
          <a:prstGeom prst="arc">
            <a:avLst>
              <a:gd name="adj1" fmla="val 17952045"/>
              <a:gd name="adj2" fmla="val 6610244"/>
            </a:avLst>
          </a:prstGeom>
          <a:ln w="28575">
            <a:solidFill>
              <a:srgbClr val="FFFF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ine Callout 2 34"/>
          <p:cNvSpPr/>
          <p:nvPr/>
        </p:nvSpPr>
        <p:spPr>
          <a:xfrm>
            <a:off x="5029200" y="5791200"/>
            <a:ext cx="1330658" cy="32604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74221"/>
              <a:gd name="adj6" fmla="val -15640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</a:rPr>
              <a:t>WINGATE</a:t>
            </a:r>
          </a:p>
        </p:txBody>
      </p:sp>
      <p:sp>
        <p:nvSpPr>
          <p:cNvPr id="36" name="5-Point Star 35"/>
          <p:cNvSpPr/>
          <p:nvPr/>
        </p:nvSpPr>
        <p:spPr>
          <a:xfrm>
            <a:off x="4683456" y="4417325"/>
            <a:ext cx="286603" cy="232012"/>
          </a:xfrm>
          <a:prstGeom prst="star5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Arc 37"/>
          <p:cNvSpPr/>
          <p:nvPr/>
        </p:nvSpPr>
        <p:spPr>
          <a:xfrm flipH="1" flipV="1">
            <a:off x="4867699" y="1470742"/>
            <a:ext cx="700587" cy="1490822"/>
          </a:xfrm>
          <a:prstGeom prst="arc">
            <a:avLst>
              <a:gd name="adj1" fmla="val 3472933"/>
              <a:gd name="adj2" fmla="val 14981276"/>
            </a:avLst>
          </a:prstGeom>
          <a:ln w="28575">
            <a:solidFill>
              <a:srgbClr val="FFFF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Arc 40"/>
          <p:cNvSpPr/>
          <p:nvPr/>
        </p:nvSpPr>
        <p:spPr>
          <a:xfrm flipH="1" flipV="1">
            <a:off x="5166732" y="2743200"/>
            <a:ext cx="1199948" cy="614921"/>
          </a:xfrm>
          <a:prstGeom prst="arc">
            <a:avLst>
              <a:gd name="adj1" fmla="val 2846661"/>
              <a:gd name="adj2" fmla="val 14981276"/>
            </a:avLst>
          </a:prstGeom>
          <a:ln w="28575">
            <a:solidFill>
              <a:srgbClr val="FFFF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rc 41"/>
          <p:cNvSpPr/>
          <p:nvPr/>
        </p:nvSpPr>
        <p:spPr>
          <a:xfrm flipH="1" flipV="1">
            <a:off x="4667452" y="2362199"/>
            <a:ext cx="1199948" cy="533400"/>
          </a:xfrm>
          <a:prstGeom prst="arc">
            <a:avLst>
              <a:gd name="adj1" fmla="val 2846661"/>
              <a:gd name="adj2" fmla="val 13808317"/>
            </a:avLst>
          </a:prstGeom>
          <a:ln w="28575">
            <a:solidFill>
              <a:srgbClr val="FFFF00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6400800" y="5867400"/>
            <a:ext cx="286603" cy="232012"/>
          </a:xfrm>
          <a:prstGeom prst="star5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6858000" y="3581400"/>
            <a:ext cx="286603" cy="232012"/>
          </a:xfrm>
          <a:prstGeom prst="star5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ouble Wave 46"/>
          <p:cNvSpPr/>
          <p:nvPr/>
        </p:nvSpPr>
        <p:spPr>
          <a:xfrm>
            <a:off x="6477000" y="4800600"/>
            <a:ext cx="1295400" cy="762000"/>
          </a:xfrm>
          <a:prstGeom prst="doubleWave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MARYLAND</a:t>
            </a:r>
          </a:p>
        </p:txBody>
      </p:sp>
    </p:spTree>
    <p:extLst>
      <p:ext uri="{BB962C8B-B14F-4D97-AF65-F5344CB8AC3E}">
        <p14:creationId xmlns:p14="http://schemas.microsoft.com/office/powerpoint/2010/main" val="21837233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3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1" nodeType="click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indefinite"/>
                            </p:stCond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2" nodeType="clickEffect"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1"/>
      <p:bldP spid="41" grpId="2"/>
      <p:bldP spid="42" grpId="3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0"/>
            <a:ext cx="6858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>
              <a:solidFill>
                <a:schemeClr val="tx1"/>
              </a:solidFill>
              <a:latin typeface="AR BLANCA" pitchFamily="2" charset="0"/>
            </a:endParaRPr>
          </a:p>
          <a:p>
            <a:pPr algn="ctr"/>
            <a:endParaRPr lang="en-US" sz="4000">
              <a:solidFill>
                <a:schemeClr val="tx1"/>
              </a:solidFill>
              <a:latin typeface="AR BLANCA" pitchFamily="2" charset="0"/>
            </a:endParaRPr>
          </a:p>
          <a:p>
            <a:pPr algn="ctr"/>
            <a:endParaRPr lang="en-US" sz="4000">
              <a:solidFill>
                <a:schemeClr val="tx1"/>
              </a:solidFill>
              <a:latin typeface="AR BLANCA" pitchFamily="2" charset="0"/>
            </a:endParaRPr>
          </a:p>
          <a:p>
            <a:pPr algn="ctr"/>
            <a:r>
              <a:rPr lang="en-US" sz="4000">
                <a:solidFill>
                  <a:schemeClr val="tx1"/>
                </a:solidFill>
                <a:latin typeface="AR BLANCA" pitchFamily="2" charset="0"/>
              </a:rPr>
              <a:t>“The secret to quality is </a:t>
            </a:r>
          </a:p>
          <a:p>
            <a:pPr algn="ctr"/>
            <a:r>
              <a:rPr lang="en-US" sz="6000">
                <a:solidFill>
                  <a:schemeClr val="tx1"/>
                </a:solidFill>
                <a:latin typeface="AR BLANCA" pitchFamily="2" charset="0"/>
              </a:rPr>
              <a:t>…!</a:t>
            </a:r>
            <a:r>
              <a:rPr lang="en-US" sz="4000">
                <a:solidFill>
                  <a:schemeClr val="tx1"/>
                </a:solidFill>
                <a:latin typeface="AR BLANCA" pitchFamily="2" charset="0"/>
              </a:rPr>
              <a:t>”</a:t>
            </a:r>
          </a:p>
          <a:p>
            <a:pPr algn="ctr"/>
            <a:endParaRPr lang="en-US" sz="4000">
              <a:solidFill>
                <a:schemeClr val="tx1"/>
              </a:solidFill>
              <a:latin typeface="AR BLANCA" pitchFamily="2" charset="0"/>
            </a:endParaRPr>
          </a:p>
          <a:p>
            <a:pPr algn="ctr"/>
            <a:endParaRPr lang="en-US" sz="4000">
              <a:solidFill>
                <a:schemeClr val="tx1"/>
              </a:solidFill>
              <a:latin typeface="AR BLANCA" pitchFamily="2" charset="0"/>
            </a:endParaRPr>
          </a:p>
          <a:p>
            <a:pPr algn="ctr"/>
            <a:r>
              <a:rPr lang="en-US" sz="4000">
                <a:solidFill>
                  <a:schemeClr val="tx1"/>
                </a:solidFill>
                <a:latin typeface="AR BLANCA" pitchFamily="2" charset="0"/>
              </a:rPr>
              <a:t>Professor Avedis Donabedian,</a:t>
            </a:r>
          </a:p>
          <a:p>
            <a:pPr algn="ctr"/>
            <a:r>
              <a:rPr lang="en-US" sz="4000">
                <a:solidFill>
                  <a:schemeClr val="tx1"/>
                </a:solidFill>
                <a:latin typeface="AR BLANCA" pitchFamily="2" charset="0"/>
              </a:rPr>
              <a:t>University of Michigan School of Public Health</a:t>
            </a:r>
          </a:p>
          <a:p>
            <a:pPr algn="ctr"/>
            <a:endParaRPr lang="en-US" sz="4000">
              <a:solidFill>
                <a:schemeClr val="tx1"/>
              </a:solidFill>
              <a:latin typeface="AR BLANCA" pitchFamily="2" charset="0"/>
            </a:endParaRPr>
          </a:p>
          <a:p>
            <a:pPr algn="ctr"/>
            <a:endParaRPr lang="en-US" sz="4000">
              <a:solidFill>
                <a:schemeClr val="tx1"/>
              </a:solidFill>
              <a:latin typeface="AR BLANCA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0750"/>
            <a:ext cx="1414598" cy="38724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>
                <a:solidFill>
                  <a:schemeClr val="bg1"/>
                </a:solidFill>
              </a:rPr>
              <a:t>Edwin C. Chapman, MD</a:t>
            </a:r>
          </a:p>
          <a:p>
            <a:r>
              <a:rPr lang="en-US" sz="1000">
                <a:solidFill>
                  <a:schemeClr val="bg1"/>
                </a:solidFill>
              </a:rPr>
              <a:t>©2016</a:t>
            </a:r>
          </a:p>
        </p:txBody>
      </p:sp>
      <p:sp>
        <p:nvSpPr>
          <p:cNvPr id="2" name="Heart 1"/>
          <p:cNvSpPr/>
          <p:nvPr/>
        </p:nvSpPr>
        <p:spPr>
          <a:xfrm>
            <a:off x="2362200" y="1981200"/>
            <a:ext cx="1828800" cy="1447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828840755"/>
      </p:ext>
    </p:extLst>
  </p:cSld>
  <p:clrMapOvr>
    <a:masterClrMapping/>
  </p:clrMapOvr>
  <p:transition>
    <p:fade/>
  </p:transition>
  <p:timing/>
</p:sld>
</file>

<file path=ppt/slides/slide3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0150" y="857250"/>
            <a:ext cx="6858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6200000">
            <a:off x="-1136775" y="2744702"/>
            <a:ext cx="4271956" cy="13685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bg1"/>
                </a:solidFill>
              </a:rPr>
              <a:t>TEAM</a:t>
            </a:r>
            <a:endParaRPr lang="en-US" sz="88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5400000">
            <a:off x="6096080" y="2823280"/>
            <a:ext cx="4271956" cy="13685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smtClean="0">
                <a:solidFill>
                  <a:schemeClr val="bg1"/>
                </a:solidFill>
              </a:rPr>
              <a:t>WORK</a:t>
            </a:r>
            <a:endParaRPr lang="en-US" sz="8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7552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5516" y="116632"/>
            <a:ext cx="8712968" cy="1143000"/>
          </a:xfrm>
          <a:solidFill>
            <a:schemeClr val="tx1"/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en-AU" sz="3200" b="1">
                <a:solidFill>
                  <a:schemeClr val="bg1"/>
                </a:solidFill>
              </a:rPr>
              <a:t>CRIME</a:t>
            </a:r>
            <a:r>
              <a:rPr lang="en-A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200" b="1" u="sng">
                <a:solidFill>
                  <a:schemeClr val="bg1"/>
                </a:solidFill>
              </a:rPr>
              <a:t>BEFORE</a:t>
            </a:r>
            <a:r>
              <a:rPr lang="en-AU" sz="3200" b="1">
                <a:solidFill>
                  <a:schemeClr val="bg1"/>
                </a:solidFill>
              </a:rPr>
              <a:t> AND </a:t>
            </a:r>
            <a:r>
              <a:rPr lang="en-AU" sz="3200" b="1" u="sng">
                <a:solidFill>
                  <a:schemeClr val="bg1"/>
                </a:solidFill>
              </a:rPr>
              <a:t>DURING</a:t>
            </a:r>
            <a:r>
              <a:rPr lang="en-AU" sz="3200" b="1">
                <a:solidFill>
                  <a:schemeClr val="bg1"/>
                </a:solidFill>
              </a:rPr>
              <a:t> </a:t>
            </a:r>
            <a:r>
              <a:rPr lang="en-AU" sz="32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</a:t>
            </a:r>
            <a:r>
              <a:rPr lang="en-AU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AU" sz="3200" b="1">
                <a:solidFill>
                  <a:schemeClr val="bg1"/>
                </a:solidFill>
              </a:rPr>
              <a:t>AT 6 PROGRAMS</a:t>
            </a:r>
            <a:br>
              <a:rPr lang="en-AU" sz="3200" b="1">
                <a:solidFill>
                  <a:schemeClr val="bg1"/>
                </a:solidFill>
              </a:rPr>
            </a:br>
            <a:r>
              <a:rPr lang="en-AU" sz="2000" b="1">
                <a:solidFill>
                  <a:schemeClr val="bg1"/>
                </a:solidFill>
              </a:rPr>
              <a:t>(Ball and Ross, 1991)</a:t>
            </a:r>
            <a:endParaRPr lang="en-AU" sz="3600" b="1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976" y="1484784"/>
            <a:ext cx="4842950" cy="4496916"/>
          </a:xfrm>
          <a:prstGeom prst="rect">
            <a:avLst/>
          </a:prstGeom>
        </p:spPr>
      </p:pic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716307" y="4942813"/>
            <a:ext cx="1061637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AU" b="1">
                <a:latin typeface="Calibri" pitchFamily="34" charset="0"/>
              </a:rPr>
              <a:t>Program: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4932034" y="4942813"/>
            <a:ext cx="1152134" cy="3693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AU" b="1">
                <a:latin typeface="Calibri" pitchFamily="34" charset="0"/>
              </a:rPr>
              <a:t>Program: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179512" y="5827648"/>
            <a:ext cx="8784976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AU" sz="2000" b="1">
                <a:latin typeface="Calibri" pitchFamily="34" charset="0"/>
              </a:rPr>
              <a:t>Blue bars</a:t>
            </a:r>
            <a:r>
              <a:rPr lang="en-AU" sz="2000">
                <a:latin typeface="Calibri" pitchFamily="34" charset="0"/>
              </a:rPr>
              <a:t> = crime-days </a:t>
            </a:r>
            <a:r>
              <a:rPr lang="en-AU" sz="2000" b="1">
                <a:latin typeface="Calibri" pitchFamily="34" charset="0"/>
              </a:rPr>
              <a:t>per year </a:t>
            </a:r>
            <a:r>
              <a:rPr lang="en-AU" sz="2000">
                <a:latin typeface="Calibri" pitchFamily="34" charset="0"/>
              </a:rPr>
              <a:t>when addicted. 			</a:t>
            </a:r>
          </a:p>
          <a:p>
            <a:r>
              <a:rPr lang="en-AU" sz="2000" b="1">
                <a:latin typeface="Calibri" pitchFamily="34" charset="0"/>
              </a:rPr>
              <a:t>Black bars</a:t>
            </a:r>
            <a:r>
              <a:rPr lang="en-AU" sz="2000">
                <a:latin typeface="Calibri" pitchFamily="34" charset="0"/>
              </a:rPr>
              <a:t> = crime-days </a:t>
            </a:r>
            <a:r>
              <a:rPr lang="en-AU" sz="2000" b="1">
                <a:latin typeface="Calibri" pitchFamily="34" charset="0"/>
              </a:rPr>
              <a:t>per year</a:t>
            </a:r>
            <a:r>
              <a:rPr lang="en-AU" sz="2000">
                <a:latin typeface="Calibri" pitchFamily="34" charset="0"/>
              </a:rPr>
              <a:t> after </a:t>
            </a:r>
            <a:r>
              <a:rPr lang="en-AU" sz="2000" b="1" u="sng">
                <a:latin typeface="Calibri" pitchFamily="34" charset="0"/>
              </a:rPr>
              <a:t>6 months </a:t>
            </a:r>
            <a:r>
              <a:rPr lang="en-AU" sz="2000" u="sng">
                <a:latin typeface="Calibri" pitchFamily="34" charset="0"/>
              </a:rPr>
              <a:t>or more in treatment</a:t>
            </a:r>
            <a:r>
              <a:rPr lang="en-AU" sz="2000">
                <a:latin typeface="Calibri" pitchFamily="34" charset="0"/>
              </a:rPr>
              <a:t>. (N = 491)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/>
        <p:txBody>
          <a:bodyPr/>
          <a:lstStyle/>
          <a:p/>
        </p:txBody>
      </p:sp>
    </p:spTree>
    <p:extLst>
      <p:ext uri="{BB962C8B-B14F-4D97-AF65-F5344CB8AC3E}">
        <p14:creationId xmlns:p14="http://schemas.microsoft.com/office/powerpoint/2010/main" val="3613793313"/>
      </p:ext>
    </p:extLst>
  </p:cSld>
  <p:clrMapOvr>
    <a:masterClrMapping/>
  </p:clrMapOvr>
  <p:transition/>
  <p:timing/>
</p:sld>
</file>

<file path=ppt/slides/slide4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14288" y="0"/>
            <a:ext cx="9172576" cy="6858000"/>
          </a:xfrm>
          <a:prstGeom prst="rect">
            <a:avLst/>
          </a:prstGeom>
          <a:noFill/>
        </p:spPr>
      </p:pic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5937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0"/>
            <a:ext cx="9136425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ectangle 5"/>
          <p:cNvSpPr/>
          <p:nvPr/>
        </p:nvSpPr>
        <p:spPr>
          <a:xfrm>
            <a:off x="1371600" y="2667000"/>
            <a:ext cx="6705600" cy="3124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1600200"/>
            <a:ext cx="9144000" cy="4572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00200" y="0"/>
            <a:ext cx="7543800" cy="1569660"/>
          </a:xfrm>
          <a:prstGeom prst="rect">
            <a:avLst/>
          </a:prstGeom>
          <a:solidFill>
            <a:srgbClr val="2683C6"/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“SCIENCE TO SERVICE”</a:t>
            </a:r>
            <a:endParaRPr lang="en-US" sz="3200">
              <a:solidFill>
                <a:schemeClr val="bg1"/>
              </a:solidFill>
            </a:endParaRPr>
          </a:p>
          <a:p>
            <a:pPr algn="ctr"/>
            <a:r>
              <a:rPr lang="en-US" sz="3200">
                <a:solidFill>
                  <a:srgbClr val="FFFFFF"/>
                </a:solidFill>
              </a:rPr>
              <a:t>Health Outreach To Promote Community </a:t>
            </a:r>
            <a:r>
              <a:rPr lang="en-US" sz="3200" i="1">
                <a:solidFill>
                  <a:srgbClr val="FFFFFF"/>
                </a:solidFill>
              </a:rPr>
              <a:t>Engagement!</a:t>
            </a:r>
            <a:r>
              <a:rPr lang="en-US" sz="32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0"/>
            <a:ext cx="7239000" cy="1508105"/>
          </a:xfrm>
          <a:prstGeom prst="rect">
            <a:avLst/>
          </a:prstGeom>
          <a:solidFill>
            <a:srgbClr val="2683C6"/>
          </a:solidFill>
          <a:ln w="3810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“SCIENCE TO SERVICE”</a:t>
            </a:r>
          </a:p>
          <a:p>
            <a:pPr algn="ctr"/>
            <a:r>
              <a:rPr lang="en-US" sz="60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QUESTIONS?</a:t>
            </a:r>
            <a:endParaRPr lang="en-US" sz="6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3640" y="0"/>
            <a:ext cx="915128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75" y="0"/>
            <a:ext cx="9136425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5" name="Rectangle 4"/>
          <p:cNvSpPr/>
          <p:nvPr/>
        </p:nvSpPr>
        <p:spPr>
          <a:xfrm>
            <a:off x="1143000" y="2667000"/>
            <a:ext cx="7772400" cy="2743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2667000"/>
            <a:ext cx="67056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0" y="2819400"/>
            <a:ext cx="67056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DISTRICT of COLUMBIA as EXEMPLAR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of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 UNITED STATES HISTORY of PUNITIVE CARE using </a:t>
            </a:r>
          </a:p>
          <a:p>
            <a:pPr algn="ctr"/>
            <a:r>
              <a:rPr lang="en-US" sz="2800" b="1">
                <a:solidFill>
                  <a:schemeClr val="bg1"/>
                </a:solidFill>
              </a:rPr>
              <a:t>MASS INCARCERATION as TREATMENT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66800" y="1143000"/>
            <a:ext cx="7153275" cy="571500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990600"/>
            <a:ext cx="3372665" cy="39814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</p:pic>
      <p:sp>
        <p:nvSpPr>
          <p:cNvPr id="5" name="Rectangle 4"/>
          <p:cNvSpPr/>
          <p:nvPr/>
        </p:nvSpPr>
        <p:spPr>
          <a:xfrm>
            <a:off x="152400" y="4191000"/>
            <a:ext cx="2314089" cy="1524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5766"/>
            <a:ext cx="9144000" cy="105664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>
                <a:solidFill>
                  <a:schemeClr val="bg1"/>
                </a:solidFill>
              </a:rPr>
              <a:t>CHAPMAN, MD, PC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   </a:t>
            </a:r>
            <a:r>
              <a:rPr lang="en-US" sz="3200" b="1">
                <a:solidFill>
                  <a:schemeClr val="bg1"/>
                </a:solidFill>
              </a:rPr>
              <a:t>275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Current Patients on Buprenorphine: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21661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85850" y="204788"/>
            <a:ext cx="6972300" cy="6448425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3" name="Notched Right Arrow 2"/>
          <p:cNvSpPr/>
          <p:nvPr/>
        </p:nvSpPr>
        <p:spPr>
          <a:xfrm rot="5400000">
            <a:off x="3639312" y="1694688"/>
            <a:ext cx="1816608" cy="408432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CHAPMAN, MD, PC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038600" y="304800"/>
            <a:ext cx="3200400" cy="29718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962400" y="3200400"/>
            <a:ext cx="3276600" cy="3276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CHAPMAN, MD, PC BUPRENORPHINE PATIENT DISTRIBUTION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867400" y="609600"/>
            <a:ext cx="304800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HEROIN in DC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007896" y="609600"/>
            <a:ext cx="313402" cy="6248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407148" y="4953000"/>
            <a:ext cx="1828800" cy="685800"/>
          </a:xfrm>
          <a:prstGeom prst="rec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EAST</a:t>
            </a:r>
          </a:p>
          <a:p>
            <a:pPr algn="ctr"/>
            <a:r>
              <a:rPr lang="en-US" sz="2000" b="1">
                <a:solidFill>
                  <a:schemeClr val="bg1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89730707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967" y="1072406"/>
            <a:ext cx="8245364" cy="5785594"/>
          </a:xfrm>
        </p:spPr>
        <p:txBody>
          <a:bodyPr>
            <a:noAutofit/>
          </a:bodyPr>
          <a:lstStyle/>
          <a:p>
            <a:pPr algn="l"/>
            <a:br>
              <a:rPr lang="en-US" sz="3600" b="1">
                <a:solidFill>
                  <a:srgbClr val="FF0000"/>
                </a:solidFill>
              </a:rPr>
            </a:br>
            <a:r>
              <a:rPr lang="en-US" sz="3600"/>
              <a:t>(1) Average Age - 52yrs</a:t>
            </a:r>
            <a:br>
              <a:rPr lang="en-US" sz="3600"/>
            </a:br>
            <a:r>
              <a:rPr lang="en-US" sz="3600"/>
              <a:t>(2) 2/3 Male vs. Female</a:t>
            </a:r>
            <a:br>
              <a:rPr lang="en-US" sz="3600"/>
            </a:br>
            <a:r>
              <a:rPr lang="en-US" sz="3600"/>
              <a:t>(3) Average years incarcerated - 10 </a:t>
            </a:r>
            <a:br>
              <a:rPr lang="en-US" sz="3600"/>
            </a:br>
            <a:r>
              <a:rPr lang="en-US" sz="3600"/>
              <a:t>(4) &gt; 50% require mental health medication</a:t>
            </a:r>
            <a:br>
              <a:rPr lang="en-US" sz="3600"/>
            </a:br>
            <a:r>
              <a:rPr lang="en-US" sz="3600"/>
              <a:t>(5) 10 - 12% HIV+</a:t>
            </a:r>
            <a:br>
              <a:rPr lang="en-US" sz="3600"/>
            </a:br>
            <a:r>
              <a:rPr lang="en-US" sz="3600"/>
              <a:t>(6) 60 - 65% Hepatitis C+  </a:t>
            </a:r>
            <a:br>
              <a:rPr lang="en-US" sz="3600"/>
            </a:br>
            <a:r>
              <a:rPr lang="en-US" sz="3600"/>
              <a:t>(7) 90% Smoke</a:t>
            </a:r>
            <a:br>
              <a:rPr lang="en-US" sz="3600"/>
            </a:br>
            <a:r>
              <a:rPr lang="en-US" sz="3600"/>
              <a:t>(8) 25-50% Homeless or Insecure Housing</a:t>
            </a:r>
            <a:br>
              <a:rPr lang="en-US" sz="3600"/>
            </a:br>
            <a:r>
              <a:rPr lang="en-US" sz="3600"/>
              <a:t>              </a:t>
            </a:r>
            <a:r>
              <a:rPr lang="en-US" sz="3600" b="1" u="sng">
                <a:solidFill>
                  <a:srgbClr val="FF0000"/>
                </a:solidFill>
              </a:rPr>
              <a:t>LIFE EXPECTANCY CUT SHORT </a:t>
            </a:r>
            <a:br>
              <a:rPr lang="en-US" sz="3600" b="1">
                <a:solidFill>
                  <a:srgbClr val="FF0000"/>
                </a:solidFill>
              </a:rPr>
            </a:br>
            <a:r>
              <a:rPr lang="en-US" sz="3600" b="1">
                <a:solidFill>
                  <a:srgbClr val="FF0000"/>
                </a:solidFill>
              </a:rPr>
              <a:t>                          </a:t>
            </a:r>
            <a:r>
              <a:rPr lang="en-US" sz="3600" b="1" u="sng">
                <a:solidFill>
                  <a:srgbClr val="FF0000"/>
                </a:solidFill>
              </a:rPr>
              <a:t>by 20-25 YEARS</a:t>
            </a:r>
            <a:br>
              <a:rPr lang="en-US" sz="3600"/>
            </a:br>
          </a:p>
        </p:txBody>
      </p:sp>
      <p:sp>
        <p:nvSpPr>
          <p:cNvPr id="3" name="Rectangle 2"/>
          <p:cNvSpPr/>
          <p:nvPr/>
        </p:nvSpPr>
        <p:spPr>
          <a:xfrm>
            <a:off x="7696200" y="6172200"/>
            <a:ext cx="14478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>
                <a:solidFill>
                  <a:schemeClr val="bg1"/>
                </a:solidFill>
              </a:rPr>
              <a:t>Edwin C. Chapman, MD</a:t>
            </a:r>
          </a:p>
          <a:p>
            <a:r>
              <a:rPr lang="en-US" sz="800">
                <a:solidFill>
                  <a:schemeClr val="bg1"/>
                </a:solidFill>
              </a:rPr>
              <a:t>Assistant Professor</a:t>
            </a:r>
          </a:p>
          <a:p>
            <a:r>
              <a:rPr lang="en-US" sz="800">
                <a:solidFill>
                  <a:schemeClr val="bg1"/>
                </a:solidFill>
              </a:rPr>
              <a:t>Dept. of  Behavioral Health</a:t>
            </a:r>
          </a:p>
          <a:p>
            <a:r>
              <a:rPr lang="en-US" sz="800">
                <a:solidFill>
                  <a:schemeClr val="bg1"/>
                </a:solidFill>
              </a:rPr>
              <a:t>Howard University College of Medicine            ©2014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5766"/>
            <a:ext cx="9144000" cy="105664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u="sng">
                <a:solidFill>
                  <a:schemeClr val="bg1"/>
                </a:solidFill>
              </a:rPr>
              <a:t>CHAPMAN, MD, PC</a:t>
            </a:r>
            <a:br>
              <a:rPr lang="en-US" sz="3200" b="1">
                <a:solidFill>
                  <a:schemeClr val="bg1"/>
                </a:solidFill>
              </a:rPr>
            </a:br>
            <a:r>
              <a:rPr lang="en-US" sz="3200">
                <a:solidFill>
                  <a:schemeClr val="bg1"/>
                </a:solidFill>
              </a:rPr>
              <a:t>   </a:t>
            </a:r>
            <a:r>
              <a:rPr lang="en-US" sz="3200" b="1">
                <a:solidFill>
                  <a:schemeClr val="bg1"/>
                </a:solidFill>
              </a:rPr>
              <a:t>275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 b="1">
                <a:solidFill>
                  <a:schemeClr val="bg1"/>
                </a:solidFill>
              </a:rPr>
              <a:t>Current Patients on Buprenorphine:</a:t>
            </a:r>
            <a:endParaRPr lang="en-US" sz="3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6491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3.22"/>
  <p:tag name="AS_TITLE" val="Aspose.Slides for .NET 4.0"/>
  <p:tag name="AS_VERSION" val="17.3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0</Paragraphs>
  <Slides>0</Slides>
  <Notes>0</Notes>
  <TotalTime>0</TotalTime>
  <HiddenSlides>0</HiddenSlides>
  <MMClips>0</MMClips>
  <ScaleCrop>0</ScaleCrop>
  <LinksUpToDate>0</LinksUpToDate>
  <SharedDoc>0</SharedDoc>
  <HyperlinksChanged>0</HyperlinksChanged>
  <Application>Aspose.Slides for .NET</Application>
  <AppVersion>17.0300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cp:revision>1</cp:revision>
  <dcterms:created xsi:type="dcterms:W3CDTF">1601-01-01T00:00:00Z</dcterms:created>
  <dcterms:modified xsi:type="dcterms:W3CDTF">1601-01-01T00:00:00Z</dcterms:modified>
</cp:coreProperties>
</file>